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7" r:id="rId3"/>
    <p:sldId id="260" r:id="rId4"/>
    <p:sldId id="269" r:id="rId5"/>
    <p:sldId id="263" r:id="rId6"/>
    <p:sldId id="267" r:id="rId7"/>
    <p:sldId id="270" r:id="rId8"/>
    <p:sldId id="277" r:id="rId9"/>
    <p:sldId id="271" r:id="rId10"/>
    <p:sldId id="264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75" d="100"/>
          <a:sy n="75" d="100"/>
        </p:scale>
        <p:origin x="77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400" y="-7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51C0E-6571-4270-8BE2-BB020FA3D47E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068D9-27AF-47AC-AB08-A6E966D46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7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25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9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6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909310" cy="4514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3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–  –  –</a:t>
            </a:r>
          </a:p>
          <a:p>
            <a:r>
              <a:rPr lang="ru-RU" sz="1400" dirty="0"/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1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–  –  </a:t>
            </a:r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5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7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25780" y="4400550"/>
            <a:ext cx="5646420" cy="4057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4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68D9-27AF-47AC-AB08-A6E966D464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1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7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8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5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6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1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9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3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65C5-857D-455E-9F88-56E0AC6BC5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1F69C-DD7E-41B9-8B96-1C88B559C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3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9842" y="609600"/>
            <a:ext cx="9937630" cy="3271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Конвенции МОТ, регулирующие деятельность профсоюзов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631" y="58059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                            </a:t>
            </a:r>
            <a:r>
              <a:rPr lang="en-US" b="1" i="1" dirty="0">
                <a:solidFill>
                  <a:srgbClr val="002060"/>
                </a:solidFill>
              </a:rPr>
              <a:t>MEDPROFSOUZ.RU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81" y="5688535"/>
            <a:ext cx="14414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23601" y="4681927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960" y="6129066"/>
            <a:ext cx="425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Докладчик : правовой инспектор труда Н.А.Сидельникова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78051" y="257576"/>
            <a:ext cx="6658378" cy="18030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98 (1949г.)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применении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принципов права на организацию и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ведение коллективных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переговоров»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4128" y="2494557"/>
            <a:ext cx="7833344" cy="29947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Предусматривает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защиту от антипрофсоюзной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дискриминации ( по признаку принадлежности к профсоюзу);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--предусматривает меры по содействии коллективным переговорам.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319" y="5923292"/>
            <a:ext cx="4856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5">
            <a:off x="484911" y="490805"/>
            <a:ext cx="1864522" cy="1403304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7" name="Стрелка вправо 6"/>
          <p:cNvSpPr/>
          <p:nvPr/>
        </p:nvSpPr>
        <p:spPr>
          <a:xfrm rot="5400000">
            <a:off x="7538720" y="6004141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12" y="5923292"/>
            <a:ext cx="1163971" cy="7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8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274" y="180381"/>
            <a:ext cx="3419341" cy="22946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дискриминация по признаку принадлежности к профсоюзу (ст.1Конвенции)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43223" y="120094"/>
            <a:ext cx="6048777" cy="24152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98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«Относительно применения принципов права на организацию и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ведение коллективных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переговоров»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09" y="2915728"/>
            <a:ext cx="3877167" cy="3156239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дискриминации граждан по признаку принадлежности или непринадлежности к профсоюзам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 9 Закона «О Профсоюзах»)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20770" y="2974745"/>
            <a:ext cx="4171230" cy="3097221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 какое бы то ни было прямое или косвенное ограничение прав  при заключении трудового договора в зависимости от принадлежности или непринадлежности к общественным объединениям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(ст.64ТК РФ)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6615" y="2974745"/>
            <a:ext cx="3774216" cy="3097221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может быть ограничен в трудовых правах и свободах в зависимости от принадлежности или непринадлежности к общественным объединениям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ст.3 ТК РФ)</a:t>
            </a:r>
          </a:p>
          <a:p>
            <a:pPr algn="ctr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2079" y="6291181"/>
            <a:ext cx="5477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904620">
            <a:off x="4195477" y="926107"/>
            <a:ext cx="1818884" cy="27296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" y="6211110"/>
            <a:ext cx="1039039" cy="6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6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220308" y="334851"/>
            <a:ext cx="4782802" cy="24727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98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применении принципов права на организацию и на ведение коллективных переговоров»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530" y="334851"/>
            <a:ext cx="5513357" cy="24727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меры , способствующие ведению переговоров между предпринимателями и трудящимися с целью регулирования условий труда путем заключения коллективных договоров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ст.4 Конвенции)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2231" y="6272010"/>
            <a:ext cx="4666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Профсоюз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работников здравоохранения г. Москвы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2231" y="3425781"/>
            <a:ext cx="4292958" cy="2253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имеют право на : ведение коллективных переговоров и заключение коллективных договоров (ст.21 ТК РФ)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1415559">
            <a:off x="6069796" y="1328906"/>
            <a:ext cx="940602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88762" y="3425781"/>
            <a:ext cx="4048431" cy="2253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работников и работодателей участвуют в коллективных переговорах по подготовке, заключению или изменению коллективного договора, соглашения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ст.36 ТК РФ)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490" y="6036910"/>
            <a:ext cx="1096190" cy="8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40946" y="30136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9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3206211" y="479871"/>
            <a:ext cx="8395853" cy="577557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822542"/>
            <a:ext cx="11602064" cy="2177180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/>
            <a:extrusionClr>
              <a:schemeClr val="accent1">
                <a:lumMod val="75000"/>
              </a:schemeClr>
            </a:extrusionClr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i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Сила Профсоюза – </a:t>
            </a:r>
            <a:br>
              <a:rPr lang="ru-RU" sz="5400" b="1" i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i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в его МАССОВОСТИ !</a:t>
            </a:r>
            <a:endParaRPr lang="ru-RU" sz="5400" b="1" i="1" dirty="0">
              <a:ln w="9525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90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8171" y="153386"/>
            <a:ext cx="3429200" cy="1845767"/>
            <a:chOff x="368171" y="153386"/>
            <a:chExt cx="3429200" cy="184576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171" y="153386"/>
              <a:ext cx="1442117" cy="881138"/>
            </a:xfrm>
            <a:prstGeom prst="rect">
              <a:avLst/>
            </a:prstGeom>
          </p:spPr>
        </p:pic>
        <p:sp>
          <p:nvSpPr>
            <p:cNvPr id="14" name="Заголовок 6"/>
            <p:cNvSpPr txBox="1">
              <a:spLocks/>
            </p:cNvSpPr>
            <p:nvPr/>
          </p:nvSpPr>
          <p:spPr>
            <a:xfrm>
              <a:off x="368171" y="1219508"/>
              <a:ext cx="3429200" cy="779645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  <a:reflection stA="0" endPos="65000" dir="5400000" sy="-100000" algn="bl" rotWithShape="0"/>
              <a:softEdge rad="431800"/>
            </a:effectLst>
            <a:scene3d>
              <a:camera prst="orthographicFront"/>
              <a:lightRig rig="freezing" dir="t"/>
            </a:scene3d>
            <a:sp3d extrusionH="762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800" b="1" dirty="0" smtClean="0">
                  <a:ln w="95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Профсоюз работников здравоохранения г. Москвы</a:t>
              </a:r>
            </a:p>
            <a:p>
              <a:pPr>
                <a:lnSpc>
                  <a:spcPct val="100000"/>
                </a:lnSpc>
              </a:pPr>
              <a:endParaRPr lang="ru-RU" sz="18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2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482" y="141669"/>
            <a:ext cx="4984124" cy="11977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правовые акты МОТ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7515" y="1946736"/>
            <a:ext cx="3515933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37547" y="1856584"/>
            <a:ext cx="2975020" cy="10045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386" y="3775536"/>
            <a:ext cx="4778062" cy="21636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Разновидность  многосторонних международных договоров.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ратификации государством становятся обязательными для исполнения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9288" y="3775536"/>
            <a:ext cx="4468969" cy="21636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Разновидность международных договоров. Дополняют и конкретизируют содержание конвенции или носят самостоятельный характер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3277674" y="2861136"/>
            <a:ext cx="817808" cy="91440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8925057" y="2861136"/>
            <a:ext cx="1017433" cy="91440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41547" y="6130343"/>
            <a:ext cx="5188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55360"/>
            <a:ext cx="1189147" cy="7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1" y="490805"/>
            <a:ext cx="1864522" cy="140330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3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225218" y="2109549"/>
            <a:ext cx="5572546" cy="28380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98 (1949г.)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применении принципов права на организацию и на ведение коллективных переговоров»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Ратифицирована в 1956г.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7425" y="2109549"/>
            <a:ext cx="5422492" cy="28380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87 (1949г.)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свободе ассоциаций и защите права на организацию»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Ратифицирована в 1956г.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930" y="58723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37" y="243907"/>
            <a:ext cx="2712613" cy="1403304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25" y="5738567"/>
            <a:ext cx="1318518" cy="63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2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9044" y="3180530"/>
            <a:ext cx="6869131" cy="28830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2400" dirty="0" smtClean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pPr lvl="0" algn="just"/>
            <a:endParaRPr lang="ru-RU" sz="2400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endParaRPr lang="ru-RU" sz="24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на объединение, включая право создавать профессиональные союзы для защиты своих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интересов.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деятельности общественных объединений гарантируется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ст.30 Конституции РФ)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29785" y="185529"/>
            <a:ext cx="3868536" cy="20540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87 МОТ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свободе ассоциаций и защите прав на организацию»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136" y="185529"/>
            <a:ext cx="5674698" cy="1908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работодатели имеют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создавать организации </a:t>
            </a:r>
            <a:endParaRPr lang="ru-RU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союзы, ассоциации) по своему выбору и без предварительного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разрешения»(ст.2 Конвенции)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101718" y="1139686"/>
            <a:ext cx="1883183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2" idx="2"/>
            <a:endCxn id="4" idx="0"/>
          </p:cNvCxnSpPr>
          <p:nvPr/>
        </p:nvCxnSpPr>
        <p:spPr>
          <a:xfrm>
            <a:off x="3119485" y="2093844"/>
            <a:ext cx="1104125" cy="108668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590846"/>
              </p:ext>
            </p:extLst>
          </p:nvPr>
        </p:nvGraphicFramePr>
        <p:xfrm>
          <a:off x="282135" y="6105431"/>
          <a:ext cx="970002" cy="69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Точечный рисунок" r:id="rId4" imgW="3933333" imgH="2362530" progId="Paint.Picture">
                  <p:embed/>
                </p:oleObj>
              </mc:Choice>
              <mc:Fallback>
                <p:oleObj name="Точечный рисунок" r:id="rId4" imgW="3933333" imgH="23625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35" y="6105431"/>
                        <a:ext cx="970002" cy="697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89830" y="6196062"/>
            <a:ext cx="5467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24" y="3003777"/>
            <a:ext cx="2442197" cy="25856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640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91686" y="177320"/>
            <a:ext cx="7057622" cy="13366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«О профессиональных союзах, их правах и гарантиях деятельности»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 №10-ФЗ от 12.04.1996г.)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4354" y="1788338"/>
            <a:ext cx="6633713" cy="3296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Каждый, достигший возраста 14 лет и осуществляющий трудовую (профессиональную) деятельность, имеет право по своему выбору создавать профсоюзы для защиты своих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(ст.2 ФЗ )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1121" y="6013771"/>
            <a:ext cx="5366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52" y="2386444"/>
            <a:ext cx="1781691" cy="1659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777" y="6013771"/>
            <a:ext cx="1163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7" y="236179"/>
            <a:ext cx="1864522" cy="1403304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645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6456" y="2173425"/>
            <a:ext cx="7076941" cy="341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Работодатели в целях представительства и защиты своих прав и охраняемых законом интересов без предварительного разрешения органов государственной власти, органов местного самоуправления, иных органов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имеют право создавать на добровольной основе объединения работодателей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(ст.2 Закона )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16686" y="206061"/>
            <a:ext cx="6246255" cy="15841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Федеральный закон "Об объединениях работодателей" </a:t>
            </a:r>
            <a:endParaRPr lang="ru-RU" sz="28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Закон N 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156-ФЗ </a:t>
            </a:r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от 27.11.2002г.)</a:t>
            </a:r>
            <a:endParaRPr lang="ru-RU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9808" y="6117464"/>
            <a:ext cx="5516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86" y="2493469"/>
            <a:ext cx="2228045" cy="1967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86" y="5814483"/>
            <a:ext cx="141882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1" y="490805"/>
            <a:ext cx="1864522" cy="1403304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692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345510" y="296214"/>
            <a:ext cx="3361386" cy="20348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87 МОТ «О свободе ассоциаций и защите прав на организацию»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8339" y="386367"/>
            <a:ext cx="5396248" cy="2034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и работодатели имеют право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вступать в такие организации на единственном условии подчинения уставам этих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(ст.2 Конвенции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1674" y="2794715"/>
            <a:ext cx="4829577" cy="3245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Каждый, достигший возраста 14 лет и осуществляющий трудовую (профессиональную) деятельность, имеет право по своему выбору создавать профсоюзы для защиты своих интересов, </a:t>
            </a:r>
            <a:r>
              <a:rPr lang="ru-R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вступать в них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ст.2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№10-ФЗ «О профсоюзах»)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881" y="2794715"/>
            <a:ext cx="4920016" cy="32831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Работодатели в целях представительства и защиты своих прав и охраняемых законом интересов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имеют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право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вступать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в объединения работодателей в порядке, установленном уставами объединений работодателей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Ст.2 Закона №156-ФЗ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«Об объединениях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работодателей)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0867" y="6115998"/>
            <a:ext cx="52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 rot="820278">
            <a:off x="6536937" y="1022782"/>
            <a:ext cx="1389195" cy="484632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44" y="6040191"/>
            <a:ext cx="1214628" cy="7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2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23" y="244698"/>
            <a:ext cx="4919731" cy="1893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работников и работодателей имеют право вырабатывать свои уставы, выбирать своих представителей, организовывать свой аппарат и свою деятельность ( ст.3 Конвенции)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611414" y="154546"/>
            <a:ext cx="3953814" cy="19833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№87 МОТ «О свободе ассоциаций и защите прав на организацию»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963641">
            <a:off x="5851684" y="652619"/>
            <a:ext cx="1321451" cy="535159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2556" y="2897746"/>
            <a:ext cx="4919731" cy="26015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Профсоюзы, их объединения (ассоциации) самостоятельно разрабатывают и утверждают свои уставы, свою структуру, образуют профсоюзные органы и определяют их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компетенцию (ст.7 Закона 10-ФЗ «О профсоюзах»)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53836" y="2897746"/>
            <a:ext cx="4468969" cy="26015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Учредительными документами объединений работодателей являются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уставы (ст.11 Закона 156-ФЗ «Об объединениях работодателей»)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44" y="6040191"/>
            <a:ext cx="1214628" cy="7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15414" y="6139650"/>
            <a:ext cx="4074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541" y="228067"/>
            <a:ext cx="4758616" cy="1745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воздерживаться от вмешательства в деятельность этих организаций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(ст.3 Конвенции)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49680" y="144596"/>
            <a:ext cx="3835595" cy="18481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№ 87 МОТ «О свободе ассоциаций и защите прав на организацию»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6529" y="2286001"/>
            <a:ext cx="3430613" cy="30524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Профсоюзы независимы в своей деятельности от органов исполнительной власти, не подотчетны и не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подконтрольны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9272" y="2306625"/>
            <a:ext cx="3795623" cy="303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Запрещается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вмешательство органов государственной власти, в деятельность профсоюзов, которое может повлечь за собой ограничение прав профсоюзов или воспрепятствовать законному осуществлению их уставной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7025" y="2286002"/>
            <a:ext cx="3794975" cy="305243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вмешиваться в  деятельность работодателей органов государственной власти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 может повлечь за собой ограничение прав объединений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(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ст.6 ФЗ-156 «Об объединениях работодателей»)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8192" y="6412485"/>
            <a:ext cx="5512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542409">
            <a:off x="5647176" y="728504"/>
            <a:ext cx="1750485" cy="4846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125968" y="2922561"/>
            <a:ext cx="862544" cy="5735248"/>
          </a:xfrm>
          <a:prstGeom prst="rightBrace">
            <a:avLst>
              <a:gd name="adj1" fmla="val 71671"/>
              <a:gd name="adj2" fmla="val 55669"/>
            </a:avLst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87039" y="5420853"/>
            <a:ext cx="413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Ст.5 Закона10-ФЗ «О Профсоюзах»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5" y="6026123"/>
            <a:ext cx="1330960" cy="77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5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869</Words>
  <Application>Microsoft Office PowerPoint</Application>
  <PresentationFormat>Широкоэкранный</PresentationFormat>
  <Paragraphs>106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Тема Office</vt:lpstr>
      <vt:lpstr>Точечный рисунок</vt:lpstr>
      <vt:lpstr>Конвенции МОТ, регулирующие деятельность профсоюзов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Сила Профсоюза –                       в его МАССОВОСТИ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Sidina</dc:creator>
  <cp:lastModifiedBy>Нина Сидельникова</cp:lastModifiedBy>
  <cp:revision>143</cp:revision>
  <dcterms:created xsi:type="dcterms:W3CDTF">2017-01-05T16:52:06Z</dcterms:created>
  <dcterms:modified xsi:type="dcterms:W3CDTF">2017-02-17T06:19:41Z</dcterms:modified>
</cp:coreProperties>
</file>