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48" r:id="rId1"/>
  </p:sldMasterIdLst>
  <p:notesMasterIdLst>
    <p:notesMasterId r:id="rId32"/>
  </p:notesMasterIdLst>
  <p:sldIdLst>
    <p:sldId id="256" r:id="rId2"/>
    <p:sldId id="271" r:id="rId3"/>
    <p:sldId id="262" r:id="rId4"/>
    <p:sldId id="306" r:id="rId5"/>
    <p:sldId id="263" r:id="rId6"/>
    <p:sldId id="273" r:id="rId7"/>
    <p:sldId id="307" r:id="rId8"/>
    <p:sldId id="274" r:id="rId9"/>
    <p:sldId id="277" r:id="rId10"/>
    <p:sldId id="278" r:id="rId11"/>
    <p:sldId id="264" r:id="rId12"/>
    <p:sldId id="280" r:id="rId13"/>
    <p:sldId id="265" r:id="rId14"/>
    <p:sldId id="279" r:id="rId15"/>
    <p:sldId id="309" r:id="rId16"/>
    <p:sldId id="303" r:id="rId17"/>
    <p:sldId id="266" r:id="rId18"/>
    <p:sldId id="310" r:id="rId19"/>
    <p:sldId id="311" r:id="rId20"/>
    <p:sldId id="284" r:id="rId21"/>
    <p:sldId id="285" r:id="rId22"/>
    <p:sldId id="288" r:id="rId23"/>
    <p:sldId id="269" r:id="rId24"/>
    <p:sldId id="259" r:id="rId25"/>
    <p:sldId id="261" r:id="rId26"/>
    <p:sldId id="258" r:id="rId27"/>
    <p:sldId id="270" r:id="rId28"/>
    <p:sldId id="282" r:id="rId29"/>
    <p:sldId id="283" r:id="rId30"/>
    <p:sldId id="286" r:id="rId3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E9EDD-6DE0-40D6-AAFF-F8C876D94698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192CD-8EF3-4CC2-91D6-B3030ACFB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5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Древнегреческий</a:t>
            </a:r>
            <a:r>
              <a:rPr lang="ru-RU" baseline="0" dirty="0" smtClean="0"/>
              <a:t> философ Сократ сказал: все профессии от людей и только три от бога: врач, судья и учитель. Наверно именно по этой причине человеку, решившему стать медицинским работником, а также на протяжении работы надо соответствовать одновременно нескольким нормативным требованиям.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35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Таким</a:t>
            </a:r>
            <a:r>
              <a:rPr lang="ru-RU" baseline="0" dirty="0" smtClean="0"/>
              <a:t> образом, работодатель применяя </a:t>
            </a:r>
            <a:r>
              <a:rPr lang="ru-RU" baseline="0" dirty="0" err="1" smtClean="0"/>
              <a:t>профстандарт</a:t>
            </a:r>
            <a:r>
              <a:rPr lang="ru-RU" baseline="0" dirty="0" smtClean="0"/>
              <a:t> может отобрать из него те функции, которые применяются в его организации.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4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37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Предлагаю вспомнить какое место трудовой кодекс определил трудовой функции во взаимоотношениях работник-работодатель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43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Увольнение работника по общему правилу возможно только по тем основаниям,</a:t>
            </a:r>
            <a:r>
              <a:rPr lang="ru-RU" baseline="0" dirty="0" smtClean="0"/>
              <a:t> исчерпывающий перечень которых установлен законом и при соблюдении установленных правил. В этот исчерпывающий перечень не входит такое основание - как увольнение в связи с несоответствием работника профессиональному стандарту.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5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организации деятельности по внедрению </a:t>
            </a:r>
            <a:r>
              <a:rPr lang="ru-RU" baseline="0" dirty="0" err="1" smtClean="0"/>
              <a:t>профстандратов</a:t>
            </a:r>
            <a:r>
              <a:rPr lang="ru-RU" baseline="0" dirty="0" smtClean="0"/>
              <a:t> правительством </a:t>
            </a:r>
            <a:r>
              <a:rPr lang="ru-RU" baseline="0" dirty="0" err="1" smtClean="0"/>
              <a:t>рф</a:t>
            </a:r>
            <a:r>
              <a:rPr lang="ru-RU" baseline="0" dirty="0" smtClean="0"/>
              <a:t> было подготовлено общее  руководство руководителям и касается это тех организаций,  для которых применение </a:t>
            </a:r>
            <a:r>
              <a:rPr lang="ru-RU" baseline="0" dirty="0" err="1" smtClean="0"/>
              <a:t>профстандартов</a:t>
            </a:r>
            <a:r>
              <a:rPr lang="ru-RU" baseline="0" dirty="0" smtClean="0"/>
              <a:t> обязательно.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21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Далее мы более подробно рассмотрим как работодатель может</a:t>
            </a:r>
            <a:r>
              <a:rPr lang="ru-RU" baseline="0" smtClean="0"/>
              <a:t> организовать работу по внедрению профессиональных стандартов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24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5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Таким</a:t>
            </a:r>
            <a:r>
              <a:rPr lang="ru-RU" baseline="0" dirty="0" smtClean="0"/>
              <a:t> образом мы рассмотрели сегодня с вами два вида нормативных требований законодательства к квалификации медицинского работника – профессиональный стандарт и независимая оценка квалификации, одно из которых- - как мы выяснили, является обязательным к исполнению (</a:t>
            </a:r>
            <a:r>
              <a:rPr lang="ru-RU" baseline="0" dirty="0" err="1" smtClean="0"/>
              <a:t>профстандарт</a:t>
            </a:r>
            <a:r>
              <a:rPr lang="ru-RU" baseline="0" dirty="0" smtClean="0"/>
              <a:t>), а второе (НОК) является добровольным и осуществляется на платной основе.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5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Во-первых,</a:t>
            </a:r>
            <a:r>
              <a:rPr lang="ru-RU" baseline="0" dirty="0" smtClean="0"/>
              <a:t> это соответствие требованиям Федерального закона «Об основах охраны здоровья граждан в Российской Федерации», наличие соответствующего сертификата, прохождение аккредитации, соответствие требованиям профессионального стандарта, а также прохождение независимой оценки квалификации. Мы сегодня рассмотрим с вами два вида из этих требований – </a:t>
            </a:r>
            <a:r>
              <a:rPr lang="ru-RU" baseline="0" dirty="0" err="1" smtClean="0"/>
              <a:t>профстандарт</a:t>
            </a:r>
            <a:r>
              <a:rPr lang="ru-RU" baseline="0" dirty="0" smtClean="0"/>
              <a:t> и НОК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0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Т.е. законодатель</a:t>
            </a:r>
            <a:r>
              <a:rPr lang="ru-RU" baseline="0" dirty="0" smtClean="0"/>
              <a:t> говорит о том, что студент, в нашем случае решивший стать мед работником уже на этапе получения образования будет соответствовать некоторым требованиям </a:t>
            </a:r>
            <a:r>
              <a:rPr lang="ru-RU" baseline="0" dirty="0" err="1" smtClean="0"/>
              <a:t>профстандартов</a:t>
            </a:r>
            <a:r>
              <a:rPr lang="ru-RU" baseline="0" dirty="0" smtClean="0"/>
              <a:t> (естественно с последующим в процессе деятельности повышением квалификации, дополнительным образованием)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2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Профстандарты</a:t>
            </a:r>
            <a:r>
              <a:rPr lang="ru-RU" baseline="0" dirty="0" smtClean="0"/>
              <a:t> тесно связаны с аккредитацией, так, в</a:t>
            </a:r>
            <a:r>
              <a:rPr lang="ru-RU" dirty="0" smtClean="0"/>
              <a:t> свидетельстве об аккредитации специалистов</a:t>
            </a:r>
            <a:r>
              <a:rPr lang="ru-RU" baseline="0" dirty="0" smtClean="0"/>
              <a:t> должно указываться наименование соответствующего </a:t>
            </a:r>
            <a:r>
              <a:rPr lang="ru-RU" baseline="0" dirty="0" err="1" smtClean="0"/>
              <a:t>профстандарта</a:t>
            </a:r>
            <a:r>
              <a:rPr lang="ru-RU" baseline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3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baseline="0" dirty="0" smtClean="0"/>
              <a:t>Раздел "Должностные обязанности" квалификационных характеристик содержит перечень основных функций, которые могут быть поручены полностью или частично работнику, занимающему данную должность.</a:t>
            </a:r>
          </a:p>
          <a:p>
            <a:r>
              <a:rPr lang="ru-RU" sz="1200" b="0" i="0" u="none" strike="noStrike" baseline="0" dirty="0" smtClean="0"/>
              <a:t>Раздел "Должен знать" содержит основные требования, предъявляемые к работнику в отношении специальных знаний, а также знаний нормативных правовых актов, методов и средств, которые работник должен уметь применять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43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целом </a:t>
            </a:r>
            <a:r>
              <a:rPr lang="ru-RU" dirty="0" err="1" smtClean="0"/>
              <a:t>профстандарт</a:t>
            </a:r>
            <a:r>
              <a:rPr lang="ru-RU" baseline="0" dirty="0" smtClean="0"/>
              <a:t> состоит из 4 разделов, но наполняемость каждого из разделов гораздо шире чем в ЕКС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4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8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Профстандарты</a:t>
            </a:r>
            <a:r>
              <a:rPr lang="ru-RU" baseline="0" dirty="0" smtClean="0"/>
              <a:t> по сравнению с ЕКС имеют более сложную структуру. Это касается например, квалификационных характеристик, которые содержатся в разделе </a:t>
            </a:r>
            <a:r>
              <a:rPr lang="en-US" baseline="0" dirty="0" smtClean="0"/>
              <a:t>III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профстандарта</a:t>
            </a:r>
            <a:r>
              <a:rPr lang="ru-RU" baseline="0" dirty="0" smtClean="0"/>
              <a:t>. Квалификации, необходимые для выполнения определенной функции, в свою очередь привязаны к определенным должностям, которые может занимать работник. Также в </a:t>
            </a:r>
            <a:r>
              <a:rPr lang="ru-RU" baseline="0" dirty="0" err="1" smtClean="0"/>
              <a:t>профстандарте</a:t>
            </a:r>
            <a:r>
              <a:rPr lang="ru-RU" baseline="0" dirty="0" smtClean="0"/>
              <a:t> имеются дополнительные условия </a:t>
            </a:r>
            <a:r>
              <a:rPr lang="ru-RU" b="1" baseline="0" dirty="0" smtClean="0"/>
              <a:t>допуск к работе  </a:t>
            </a:r>
            <a:r>
              <a:rPr lang="ru-RU" baseline="0" dirty="0" smtClean="0"/>
              <a:t>- отсутствие судимости, медосмотры.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192CD-8EF3-4CC2-91D6-B3030ACFB4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17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5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7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4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6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4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8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5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2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4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D9D01-CF29-477D-831F-13BA856EB11A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41AD6-7129-4615-9AFA-979A9B531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7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arantF1://57646200.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61806" y="287383"/>
            <a:ext cx="7932874" cy="43804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договор. Изменения в трудовом законодательстве: введение профессиональных стандартов в отрасли, проведение независимой оценки квалификации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04709" y="5315789"/>
            <a:ext cx="4014650" cy="14695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юрисконсульт юридического отдела УПО Профсоюза</a:t>
            </a:r>
          </a:p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Томилина Я.В.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2" y="794657"/>
            <a:ext cx="2481387" cy="2991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071615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9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9432" y="298384"/>
            <a:ext cx="7594333" cy="50051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554" y="925648"/>
            <a:ext cx="9519384" cy="4836174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ОБРАЗОВАНИЮ                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ОБУЧЕНИЮ                                                      ТРЕБОВАНИЯ К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ОПЫТУ                                КВАЛИФИКАЦИИ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РАБОТЫ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ДЕЙСТВИЯ                                  ДОЛЖНОСТНЫЕ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УМЕНИЯ                            ОБЯЗАННОСТИ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ЗНАНИЯ                              ДОЛЖЕН ЗНАТЬ  </a:t>
            </a:r>
          </a:p>
          <a:p>
            <a:pPr marL="342900" indent="-3429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901970" y="947682"/>
            <a:ext cx="885524" cy="18095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901971" y="3055947"/>
            <a:ext cx="885523" cy="11069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5648461" y="4500280"/>
            <a:ext cx="1216152" cy="484632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52" y="-77002"/>
            <a:ext cx="3034396" cy="2454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" y="6055355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6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36696" y="-55383"/>
            <a:ext cx="3145452" cy="13202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0"/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Профессиональные стандарты в здравоохранении: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31489" y="1264866"/>
            <a:ext cx="9160511" cy="52608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медико-профилактического дела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25.06.2015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399н);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Младший медицинский персонал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12.01.2016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2н);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слухопротезирования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сурдоакустик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10.05.2016 № 226н);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Врач-стоматолог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10.05.2016 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227н);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Провизор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09.03.2016 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91н);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Врач-лечебник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(врач-терапевт участковый)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21.03.2017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293н);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Врач-педиатр участковый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27.03.2017 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306н);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Провизор-аналитик (приказ Минтруда России от 22.05.2017 № 427н);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Врач-офтальмолог (приказ Минтруда России от 05.06.2017 № 470н);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Врач-кибернетик (приказ Минтруда России от 04.08.2017 № 610н);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Врач-биофизик (приказ Минтруда России от 04.08.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611н);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(приказ Минтруда России от 04.08.2017 № 612н);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Врач-биохимик (приказ Минтруда России от 04.08.2017 № 612н);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организации здравоохранения и общественного здоровья (приказ Минтруда России от 07.11.2017 № 768н)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-189297" y="228316"/>
            <a:ext cx="4134280" cy="17224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profstandart.rosmintrud.ru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8" y="6084875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0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544" y="-31856"/>
            <a:ext cx="6775383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ПРОФЕССИОНАЛЬНЫХ СТАНДАРТОВ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099427"/>
            <a:ext cx="8281096" cy="14895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Font typeface="+mj-lt"/>
              <a:buAutoNum type="romanU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ТК РФ, другими федеральными законами, иными нормативными правовыми актами установлены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квалификации,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работнику для выполнения определенной трудовой функции, профессиональные стандарты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указанных требований обязательны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применения работодателями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454781" y="1421181"/>
            <a:ext cx="2336166" cy="12801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ч.1 ст.195.3 ТК РФ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10800000">
            <a:off x="8367723" y="1919910"/>
            <a:ext cx="978408" cy="31941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ашивка 7"/>
          <p:cNvSpPr/>
          <p:nvPr/>
        </p:nvSpPr>
        <p:spPr>
          <a:xfrm rot="5400000">
            <a:off x="5801135" y="2582318"/>
            <a:ext cx="484632" cy="48463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393" y="3057464"/>
            <a:ext cx="11107554" cy="32644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образованию и обучению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медицинского образования в соответствии с федеральными гос. образовательными стандартами (п.1 ч.1 ст. 100, ч.1 ст.69 Федерального закона от 21.11.2011 №323-ФЗ «Об основах здоровья граждан в Российской Федерации»);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уровень профессионального образования и дополнительного профессионального образования;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 знаний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обладать определенными знаниями (знание федеральных законов, нормативных правовых актов, правила заполнения медицинской документации);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умениям и навыкам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(методы исследования, уметь анализировать результаты осмотра и т.д.);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некоторых случаях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опыту практической работы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6073541" y="6374821"/>
            <a:ext cx="484632" cy="48463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18" y="44404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8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0" y="209006"/>
            <a:ext cx="2682826" cy="2786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2908296" y="209006"/>
            <a:ext cx="8422049" cy="2338939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№ 1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в части требований к образованию и обучению, уровню знаний, умениям и навыкам, а также (иногда) к опыту практической работы медицинских работников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для применения работодателями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2777" y="2995750"/>
            <a:ext cx="7680959" cy="24736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для включения в трудовой договор является, в том числе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должностей, профессий, специальностей и квалификационные требования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соответствовать наименованиям и требованиям, указанным в ЕКС или профессиональных стандартах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в соответствии с ТК РФ или иными федеральными законами с выполнением работ  по этим должностям, профессиям, специальностям связано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компенсаций и льгот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ограничений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6140917" y="0"/>
            <a:ext cx="484632" cy="48463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flipH="1">
            <a:off x="9951147" y="3395806"/>
            <a:ext cx="2127184" cy="116465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п.9 ч.1 ст.57 ТК РФ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10800000">
            <a:off x="8599026" y="3747964"/>
            <a:ext cx="1246831" cy="48463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ашивка 13"/>
          <p:cNvSpPr/>
          <p:nvPr/>
        </p:nvSpPr>
        <p:spPr>
          <a:xfrm rot="5400000">
            <a:off x="7236451" y="5763104"/>
            <a:ext cx="673617" cy="48463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" y="6079444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03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22514" y="411593"/>
            <a:ext cx="8900159" cy="32790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и льготы: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сокращенная продолжительность рабочего времени; ежегодный дополнительный оплачиваемый отпуск; досрочная страховая пенсия по старости</a:t>
            </a:r>
          </a:p>
          <a:p>
            <a:pPr algn="ctr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Ограничения при осуществлении медицинской деятельности: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от организаций, занимающихся разработкой или производством лекарственных препаратов, медицинских изделий, подарки, денежные средства;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пациенту при назначении лекарственных препаратов недостоверную или неполную информацию об используемых средствах и т.д. (ст.74 Федерального закона 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основах охраны здоровья граждан в Российской Федерации);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6775372" y="3767768"/>
            <a:ext cx="616945" cy="638979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704202" y="4351662"/>
            <a:ext cx="6356732" cy="224744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 № 2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Наименование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должностей медицинских работников и квалификационные требования должны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соответствовать ЕКС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профессиональному стандарту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" y="6079444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0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олотно 52"/>
          <p:cNvGrpSpPr/>
          <p:nvPr/>
        </p:nvGrpSpPr>
        <p:grpSpPr>
          <a:xfrm>
            <a:off x="1480399" y="35939"/>
            <a:ext cx="8982142" cy="6494536"/>
            <a:chOff x="-238206" y="21787"/>
            <a:chExt cx="6529644" cy="4873332"/>
          </a:xfrm>
          <a:noFill/>
        </p:grpSpPr>
        <p:sp>
          <p:nvSpPr>
            <p:cNvPr id="3" name="Прямоугольник 2"/>
            <p:cNvSpPr/>
            <p:nvPr/>
          </p:nvSpPr>
          <p:spPr>
            <a:xfrm>
              <a:off x="-238206" y="21787"/>
              <a:ext cx="6047740" cy="48641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relaxedInset"/>
            </a:sp3d>
          </p:spPr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1693545" y="118745"/>
              <a:ext cx="2882900" cy="52895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dist="28398" dir="3806097" algn="ctr" rotWithShape="0">
                <a:srgbClr val="622423"/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309527" y="60566"/>
              <a:ext cx="4201065" cy="64896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Условия трудового договора</a:t>
              </a:r>
            </a:p>
            <a:p>
              <a:pPr algn="ctr"/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(ст. 57 ТК РФ)</a:t>
              </a:r>
            </a:p>
          </p:txBody>
        </p:sp>
        <p:cxnSp>
          <p:nvCxnSpPr>
            <p:cNvPr id="6" name="Line 6"/>
            <p:cNvCxnSpPr>
              <a:cxnSpLocks noChangeShapeType="1"/>
            </p:cNvCxnSpPr>
            <p:nvPr/>
          </p:nvCxnSpPr>
          <p:spPr bwMode="auto">
            <a:xfrm flipH="1">
              <a:off x="2832735" y="718820"/>
              <a:ext cx="301625" cy="20193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7" name="Line 7"/>
            <p:cNvCxnSpPr>
              <a:cxnSpLocks noChangeShapeType="1"/>
            </p:cNvCxnSpPr>
            <p:nvPr/>
          </p:nvCxnSpPr>
          <p:spPr bwMode="auto">
            <a:xfrm>
              <a:off x="3136265" y="718820"/>
              <a:ext cx="253365" cy="20193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53060" y="768985"/>
              <a:ext cx="2479675" cy="25336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58202" y="728722"/>
              <a:ext cx="1767789" cy="32563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</a:rPr>
                <a:t>Обязательные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0" y="1120775"/>
              <a:ext cx="2326005" cy="28638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0" y="1502410"/>
              <a:ext cx="2326005" cy="30924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0" y="2495550"/>
              <a:ext cx="2326005" cy="30226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0" y="2894330"/>
              <a:ext cx="2326005" cy="40322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0" y="3402965"/>
              <a:ext cx="2326005" cy="58039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3723549" y="3968310"/>
              <a:ext cx="2412456" cy="326932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3793490" y="3276600"/>
              <a:ext cx="2326005" cy="56896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767786" y="2788071"/>
              <a:ext cx="2326005" cy="40386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3794125" y="1984375"/>
              <a:ext cx="2326005" cy="70739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3794125" y="1494790"/>
              <a:ext cx="2326005" cy="40322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3794125" y="1100455"/>
              <a:ext cx="2326005" cy="30988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0" y="4089400"/>
              <a:ext cx="2326005" cy="30416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0" y="4484370"/>
              <a:ext cx="2326005" cy="40386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641856" y="1159768"/>
              <a:ext cx="1126933" cy="23325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Место работы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86642" y="1540824"/>
              <a:ext cx="1352467" cy="23325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Трудовая функция</a:t>
              </a:r>
              <a:endPara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59449" y="2530053"/>
              <a:ext cx="1607112" cy="23325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Условия оплаты труда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69634" y="2880125"/>
              <a:ext cx="1797352" cy="41801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Режим рабочего времени 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 времени отдыха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0185" y="4124385"/>
              <a:ext cx="2265376" cy="23325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Условия труда на рабочем месте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46789" y="4477104"/>
              <a:ext cx="1832810" cy="41801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Условия об обязательном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социальном страховании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070086" y="1138767"/>
              <a:ext cx="1774079" cy="23325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Уточнение места работы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950344" y="1487945"/>
              <a:ext cx="2013947" cy="41801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Неразглашение охраняемой 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законом тайны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810000" y="1993265"/>
              <a:ext cx="2282825" cy="70739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ctr" anchorCtr="0" upright="1">
              <a:no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Обязанность работника отработать после обучения не менее установленного 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договором срока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846328" y="2784147"/>
              <a:ext cx="2286000" cy="41801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Виды и условия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дополнительного страхования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616133" y="3259903"/>
              <a:ext cx="2675305" cy="60277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Улучшение социально-бытовых 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условий работника и членов 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его семьи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826343" y="3967946"/>
              <a:ext cx="2279872" cy="23325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Уточнение прав и обязанностей 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Line 35"/>
            <p:cNvCxnSpPr>
              <a:cxnSpLocks noChangeShapeType="1"/>
            </p:cNvCxnSpPr>
            <p:nvPr/>
          </p:nvCxnSpPr>
          <p:spPr bwMode="auto">
            <a:xfrm>
              <a:off x="2735809" y="1064260"/>
              <a:ext cx="635" cy="36601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36" name="Line 36"/>
            <p:cNvCxnSpPr>
              <a:cxnSpLocks noChangeShapeType="1"/>
            </p:cNvCxnSpPr>
            <p:nvPr/>
          </p:nvCxnSpPr>
          <p:spPr bwMode="auto">
            <a:xfrm flipH="1">
              <a:off x="2354580" y="1275715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37" name="Line 37"/>
            <p:cNvCxnSpPr>
              <a:cxnSpLocks noChangeShapeType="1"/>
            </p:cNvCxnSpPr>
            <p:nvPr/>
          </p:nvCxnSpPr>
          <p:spPr bwMode="auto">
            <a:xfrm flipH="1">
              <a:off x="2354580" y="1731010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38" name="Line 38"/>
            <p:cNvCxnSpPr>
              <a:cxnSpLocks noChangeShapeType="1"/>
            </p:cNvCxnSpPr>
            <p:nvPr/>
          </p:nvCxnSpPr>
          <p:spPr bwMode="auto">
            <a:xfrm flipH="1">
              <a:off x="2354580" y="2651125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39" name="Line 39"/>
            <p:cNvCxnSpPr>
              <a:cxnSpLocks noChangeShapeType="1"/>
            </p:cNvCxnSpPr>
            <p:nvPr/>
          </p:nvCxnSpPr>
          <p:spPr bwMode="auto">
            <a:xfrm flipH="1">
              <a:off x="2354580" y="3088005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0" name="Line 40"/>
            <p:cNvCxnSpPr>
              <a:cxnSpLocks noChangeShapeType="1"/>
            </p:cNvCxnSpPr>
            <p:nvPr/>
          </p:nvCxnSpPr>
          <p:spPr bwMode="auto">
            <a:xfrm flipH="1">
              <a:off x="2354580" y="3702685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1" name="Line 41"/>
            <p:cNvCxnSpPr>
              <a:cxnSpLocks noChangeShapeType="1"/>
            </p:cNvCxnSpPr>
            <p:nvPr/>
          </p:nvCxnSpPr>
          <p:spPr bwMode="auto">
            <a:xfrm flipH="1">
              <a:off x="2354580" y="4246880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2" name="Line 42"/>
            <p:cNvCxnSpPr>
              <a:cxnSpLocks noChangeShapeType="1"/>
            </p:cNvCxnSpPr>
            <p:nvPr/>
          </p:nvCxnSpPr>
          <p:spPr bwMode="auto">
            <a:xfrm flipH="1">
              <a:off x="2354580" y="2150110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3" name="Line 43"/>
            <p:cNvCxnSpPr>
              <a:cxnSpLocks noChangeShapeType="1"/>
            </p:cNvCxnSpPr>
            <p:nvPr/>
          </p:nvCxnSpPr>
          <p:spPr bwMode="auto">
            <a:xfrm>
              <a:off x="3490595" y="1257935"/>
              <a:ext cx="3035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4" name="Line 44"/>
            <p:cNvCxnSpPr>
              <a:cxnSpLocks noChangeShapeType="1"/>
            </p:cNvCxnSpPr>
            <p:nvPr/>
          </p:nvCxnSpPr>
          <p:spPr bwMode="auto">
            <a:xfrm flipH="1">
              <a:off x="2356311" y="4682490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5" name="Line 45"/>
            <p:cNvCxnSpPr>
              <a:cxnSpLocks noChangeShapeType="1"/>
            </p:cNvCxnSpPr>
            <p:nvPr/>
          </p:nvCxnSpPr>
          <p:spPr bwMode="auto">
            <a:xfrm>
              <a:off x="3479556" y="1296448"/>
              <a:ext cx="635" cy="305435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6" name="Line 46"/>
            <p:cNvCxnSpPr>
              <a:cxnSpLocks noChangeShapeType="1"/>
            </p:cNvCxnSpPr>
            <p:nvPr/>
          </p:nvCxnSpPr>
          <p:spPr bwMode="auto">
            <a:xfrm>
              <a:off x="3490595" y="1686560"/>
              <a:ext cx="3035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7" name="Line 47"/>
            <p:cNvCxnSpPr>
              <a:cxnSpLocks noChangeShapeType="1"/>
            </p:cNvCxnSpPr>
            <p:nvPr/>
          </p:nvCxnSpPr>
          <p:spPr bwMode="auto">
            <a:xfrm>
              <a:off x="3490595" y="2336800"/>
              <a:ext cx="3035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8" name="Line 48"/>
            <p:cNvCxnSpPr>
              <a:cxnSpLocks noChangeShapeType="1"/>
            </p:cNvCxnSpPr>
            <p:nvPr/>
          </p:nvCxnSpPr>
          <p:spPr bwMode="auto">
            <a:xfrm>
              <a:off x="3490595" y="2980055"/>
              <a:ext cx="3035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9" name="Line 49"/>
            <p:cNvCxnSpPr>
              <a:cxnSpLocks noChangeShapeType="1"/>
            </p:cNvCxnSpPr>
            <p:nvPr/>
          </p:nvCxnSpPr>
          <p:spPr bwMode="auto">
            <a:xfrm>
              <a:off x="3490595" y="3559175"/>
              <a:ext cx="3035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50" name="Line 50"/>
            <p:cNvCxnSpPr>
              <a:cxnSpLocks noChangeShapeType="1"/>
            </p:cNvCxnSpPr>
            <p:nvPr/>
          </p:nvCxnSpPr>
          <p:spPr bwMode="auto">
            <a:xfrm>
              <a:off x="3449076" y="4179597"/>
              <a:ext cx="286826" cy="166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0" y="3418415"/>
              <a:ext cx="2272665" cy="623559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Гарантии и компенсации за работу с вредными и (или) </a:t>
              </a:r>
              <a:endPara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опасными условиями  труда</a:t>
              </a:r>
              <a:r>
                <a:rPr lang="ru-RU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0" y="1899920"/>
              <a:ext cx="2326005" cy="48958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3389630" y="768985"/>
              <a:ext cx="2478405" cy="25336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 dirty="0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708949" y="732785"/>
              <a:ext cx="1839009" cy="32563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Дополнительные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057220" y="2706481"/>
            <a:ext cx="2480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Дата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начала работы   </a:t>
            </a:r>
          </a:p>
        </p:txBody>
      </p:sp>
      <p:pic>
        <p:nvPicPr>
          <p:cNvPr id="57" name="Рисунок 5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325" y="88298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2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2267" y="122535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27622" y="111698"/>
            <a:ext cx="4593961" cy="959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договор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ТК РФ)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362475" y="1175839"/>
            <a:ext cx="2319971" cy="68138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391713" y="1165530"/>
            <a:ext cx="1983687" cy="68934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30476" y="1395557"/>
            <a:ext cx="273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74" y="1755411"/>
            <a:ext cx="279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4226" y="1790385"/>
            <a:ext cx="31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742268" y="2191398"/>
            <a:ext cx="296333" cy="538071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8606119" y="2208901"/>
            <a:ext cx="332456" cy="49953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988018" y="2629513"/>
            <a:ext cx="240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ОБЯЗУЕТСЯ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3801" y="3172506"/>
            <a:ext cx="3632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трудовую функцию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61466" y="4065711"/>
            <a:ext cx="41317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трудовую дисциплину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требования по охране труда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38292" y="2634670"/>
            <a:ext cx="278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ОБЯЗУЕТСЯ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7629" y="3062377"/>
            <a:ext cx="3650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обусловленной трудовой функции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00910" y="4293320"/>
            <a:ext cx="3275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условия труда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6424603" y="5272036"/>
            <a:ext cx="5162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ctr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выплачивать заработную плату в полном размере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12" y="2668017"/>
            <a:ext cx="1736304" cy="2499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7" name="Рисунок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" y="6079444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4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79624" y="187287"/>
            <a:ext cx="5100810" cy="15313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Правомерность увольнения медицинского работника, квалификация которого не соответствует установленной в профессиональном стандарте</a:t>
            </a:r>
            <a:endParaRPr lang="ru-RU" sz="2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3220" y="991518"/>
            <a:ext cx="2269474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п.4 ч.1 ст.84 ТК РФ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1196489">
            <a:off x="2428891" y="1542500"/>
            <a:ext cx="1173031" cy="48463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 rot="10800000" flipV="1">
            <a:off x="3448279" y="1905919"/>
            <a:ext cx="4406744" cy="1663546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«Отсутствие соответствующего документа об образовании  и (или) квалификации, если выполнение работы требует специальных знаний»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3635568" y="3646583"/>
            <a:ext cx="484632" cy="484632"/>
          </a:xfrm>
          <a:prstGeom prst="chevron">
            <a:avLst>
              <a:gd name="adj" fmla="val 6591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1665121" y="4118394"/>
            <a:ext cx="5993176" cy="1674563"/>
          </a:xfrm>
          <a:prstGeom prst="snip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наличии у работника соответствующего диплома об образовании, сертификата, а также иных документов об основном или дополнительном образовании –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работодатель не вправе уволить работника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7799942" y="4770303"/>
            <a:ext cx="484632" cy="48463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8301232" y="4096359"/>
            <a:ext cx="3734718" cy="1718631"/>
          </a:xfrm>
          <a:prstGeom prst="snip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Работодатель  направляет работников на дополнительное профессиональное обучение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08" y="1896279"/>
            <a:ext cx="2555966" cy="2145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6079795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1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53" y="383177"/>
            <a:ext cx="2438581" cy="2046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071615"/>
            <a:ext cx="2918691" cy="70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869" y="157787"/>
            <a:ext cx="6351690" cy="66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071615"/>
            <a:ext cx="2918691" cy="70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995" y="624463"/>
            <a:ext cx="6351690" cy="56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435672" y="411136"/>
            <a:ext cx="6004789" cy="3645569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00" y="3045392"/>
            <a:ext cx="3411052" cy="2644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106451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1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3359" y="260214"/>
            <a:ext cx="5320938" cy="146408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377" y="1451020"/>
            <a:ext cx="11982994" cy="528941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не регламентирует порядок внедрения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Работодатель самостоятельно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внедрения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учреждении, исходя из нормативных требований, потребностей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деятельности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(ст.8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РФ)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этапов по внедрению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следующим: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Издать приказ о создании рабочей группы ( комиссии).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состав группы (комиссии) включить представителей  основных подразделений (например, представителей  службы по работе с персоналом, работников бухгалтерии, юридического отдела, представителя выборного органа первичной профсоюзной организации);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Разработать и утвердить план работ по внедрению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каждое учреждение разрабатывает самостоятельно).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 ст. 372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РФ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перед принятием решения  направляет  проект плана  в выборный орган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ППО для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мотивированного мнения по проекту в письменной форме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" y="62172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 работ по внедрению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направления работ сроки выполнения мероприятий, ответственные исполнители.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646" y="931818"/>
            <a:ext cx="9673046" cy="51319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план  могут быть включены, например, такие направления как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изменение локальных актов учреждения: штатного расписания, должностных инструкций, трудовых договоров,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квалификации работников требованиям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стандарта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числе, дополнительному образованию), стажу работы,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профессиональном образовании или профессиональном обучении работников, исходя из анализа квалификационных требований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образовательных программ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ст.196 ТК РФ- включение работников в  план на повышение квалификации  и т.д.).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3.Реализовать мероприятия, предусмотренные планом;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Подвести итоги деятельности рабочей группы (комиссии).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23" y="497875"/>
            <a:ext cx="3196046" cy="2385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6079795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2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7715" y="207963"/>
            <a:ext cx="6430178" cy="11360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 за нарушения трудового законодательства в части неприменения профессиональных стандартов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062" y="2060154"/>
            <a:ext cx="8453610" cy="31838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Уклонение от оформления или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ненадлежащее оформление трудового договора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 заключение гражданско-правового договора, фактически регулирующего трудовые отношения между работником и работодателем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ВЛЕЧЕТ: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наложение административного штрафа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должностных лиц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размере от 10-ти до 20-ти тысяч рублей,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юридических лиц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от 50-ти до 100-ста тысяч рублей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867441" y="4571999"/>
            <a:ext cx="2126255" cy="150931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ч. 4 ст. 5.27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КоАП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12296650">
            <a:off x="9274490" y="3761487"/>
            <a:ext cx="1295485" cy="48463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6079795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491916" y="378594"/>
            <a:ext cx="6546095" cy="4032985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КВАЛИФИКАЦИИ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04" y="3561806"/>
            <a:ext cx="3974919" cy="256902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6079795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5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918691" y="0"/>
            <a:ext cx="4322485" cy="1436909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июля 2016 г. N 238-ФЗ "О независимой оценке квалификации"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7241176" y="724989"/>
            <a:ext cx="4876801" cy="2251165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равительства Российской Федерации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 ноября 2016 г. N 1204 "Об утверждении Правил проведения центром оценки квалификаций независимой оценки квалификации в форме профессионального экзамена"</a:t>
            </a:r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981200" y="1937657"/>
            <a:ext cx="5024846" cy="2734491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19 декабря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 г. N 759н "Об утверждении требований к центрам оценки квалификаций и Порядка отбора организаций для наделения их полномочиями по проведению независимой оценки квалификации и прекращения этих полномочий"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006046" y="4014652"/>
            <a:ext cx="5111931" cy="271707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риказ Минтруда России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 ноября 2016 г. N 649н "Об утверждении Порядка формирования и ведения реестра сведений о проведении независимой оценки квалификации и доступа к ним, а также перечня сведений, содержащихся в указанном реестре"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4" y="4833256"/>
            <a:ext cx="2370365" cy="1898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81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9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61360" y="19817"/>
            <a:ext cx="5286102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СИСТЕМЫ НЕЗАВИСИМОЙ ОЦЕНКИ КВАЛИФИКАЦИИ</a:t>
            </a:r>
            <a:endParaRPr lang="ru-RU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9485" y="709751"/>
            <a:ext cx="4872445" cy="31916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b="1" u="sng" dirty="0" smtClean="0">
                <a:solidFill>
                  <a:srgbClr val="002060"/>
                </a:solidFill>
              </a:rPr>
              <a:t>Национальное агентство развития квалификаций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автономная некоммерческая организация, созданная в целях обеспечения деятельности по развитию квалификаций в Российской Федерации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85211" y="1038711"/>
            <a:ext cx="7506789" cy="372487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b="1" u="sng" dirty="0" smtClean="0">
                <a:solidFill>
                  <a:srgbClr val="002060"/>
                </a:solidFill>
              </a:rPr>
              <a:t>Национальный совет при  Президенте Российской Федерации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 профессиональным квалификациям, который является консультативным органом при Президенте Российской Федерации, в </a:t>
            </a:r>
            <a:r>
              <a:rPr lang="ru-RU" dirty="0">
                <a:solidFill>
                  <a:srgbClr val="002060"/>
                </a:solidFill>
              </a:rPr>
              <a:t>состав учредителей </a:t>
            </a:r>
            <a:r>
              <a:rPr lang="ru-RU" dirty="0" smtClean="0">
                <a:solidFill>
                  <a:srgbClr val="002060"/>
                </a:solidFill>
              </a:rPr>
              <a:t>которого </a:t>
            </a:r>
            <a:r>
              <a:rPr lang="ru-RU" dirty="0">
                <a:solidFill>
                  <a:srgbClr val="002060"/>
                </a:solidFill>
              </a:rPr>
              <a:t>входят общероссийские объединения работодателей, общероссийские объединения профессиональных союзов и Российская Федерации 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-152400" y="3648892"/>
            <a:ext cx="5691051" cy="312637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3. </a:t>
            </a:r>
            <a:r>
              <a:rPr lang="ru-RU" b="1" u="sng" dirty="0" smtClean="0">
                <a:solidFill>
                  <a:srgbClr val="002060"/>
                </a:solidFill>
              </a:rPr>
              <a:t>Совет по профессиональным квалификациям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орган управления, наделенный полномочиями по организации проведения независимой оценки квалификации по определенному виду профессиональной деятельности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85166" y="3914502"/>
            <a:ext cx="4606834" cy="25951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4. </a:t>
            </a:r>
            <a:r>
              <a:rPr lang="ru-RU" b="1" u="sng" dirty="0" smtClean="0">
                <a:solidFill>
                  <a:srgbClr val="002060"/>
                </a:solidFill>
              </a:rPr>
              <a:t>Центр оценки квалификаций</a:t>
            </a:r>
            <a:r>
              <a:rPr lang="ru-RU" dirty="0" smtClean="0">
                <a:solidFill>
                  <a:srgbClr val="002060"/>
                </a:solidFill>
              </a:rPr>
              <a:t> – юридическое лицо, которое непосредственно осуществляет деятельность по проведению независимой оценки квалификации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09" y="4591377"/>
            <a:ext cx="3048000" cy="2183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" y="65950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8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3555846" y="832357"/>
            <a:ext cx="8447314" cy="393306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езависимая </a:t>
            </a: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квалификации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или лиц, претендующих на осуществление определенного вида трудовой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процедура подтверждения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квалификации соискателя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положениям профессионального стандарта или квалификационным требованиям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установленными законами и иными нормативными правовыми актами Российской Федерации, проведенная центром оценки квалификаций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Независимая оценка квалификации проводится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профессионального экзамена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3" y="2059807"/>
            <a:ext cx="3199083" cy="2705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" y="83368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5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21304" y="21592"/>
            <a:ext cx="5843451" cy="15643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проведения независимой оценки квалификации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Центром оценки квалификаций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 rot="17908701">
            <a:off x="2442683" y="1750590"/>
            <a:ext cx="2030295" cy="1049404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Добровольный характер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4103" y="3172097"/>
            <a:ext cx="3744685" cy="98807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работника на основании договора о возмездном оказании услуг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3195092">
            <a:off x="7604927" y="1775789"/>
            <a:ext cx="915045" cy="402750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8123913" y="2566714"/>
            <a:ext cx="3589116" cy="860918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работодателя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договора о возмездном оказании услуг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2197607" y="4215654"/>
            <a:ext cx="484632" cy="48463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 flipV="1">
            <a:off x="9835991" y="3534606"/>
            <a:ext cx="470755" cy="461744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9230" y="4751156"/>
            <a:ext cx="1924594" cy="8223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собственных средств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12631" y="4014733"/>
            <a:ext cx="2011680" cy="7320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работодателя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9801480" y="4833080"/>
            <a:ext cx="484632" cy="48463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24503" y="5404051"/>
            <a:ext cx="3988526" cy="8835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работником и работодателем заключается договор о прохождении независимой оценки квалификации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594666" y="4302240"/>
            <a:ext cx="1541416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197 ТК РФ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1885465">
            <a:off x="6905793" y="5193516"/>
            <a:ext cx="809589" cy="334434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99" y="1882778"/>
            <a:ext cx="3004457" cy="1873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8" y="6057448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3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31817" y="4239175"/>
            <a:ext cx="2812869" cy="12863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Ст.187 ТК РФ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1470990">
            <a:off x="3790985" y="4970126"/>
            <a:ext cx="1203477" cy="48463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614372" y="4742277"/>
            <a:ext cx="6407024" cy="1953879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направлении работодателем работника на прохождение независимой оценки квалификации на соответствие положениям профессионального стандарта или квалификационным требованиям с отрывом от работы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ним сохраняются место работы (должность) и средняя заработная плата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99806" y="491283"/>
            <a:ext cx="2690949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 196 ТК РФ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819326">
            <a:off x="3968877" y="1066056"/>
            <a:ext cx="1354294" cy="48463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547360" y="0"/>
            <a:ext cx="6474036" cy="4476205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направления работников на прохождение независимой оценки квалификации определяет работодатель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условия направления определяются коллективным договором, соглашением, трудовым договором 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для направления работников утверждаются с учетом мнения выборного органа ППО 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направлен работодателем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прохождения независимой оценки квалификации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письменного согласия самого работника 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6626"/>
            <a:ext cx="2711611" cy="2535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8" y="6057448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0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9391" y="147410"/>
            <a:ext cx="4665617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профессионального экзамена (независимой оценки квалификации)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9287" y="1642745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удовлетворительной оценке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квалификации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75954"/>
            <a:ext cx="5924006" cy="5007429"/>
          </a:xfrm>
        </p:spPr>
        <p:txBody>
          <a:bodyPr>
            <a:normAutofit fontScale="77500" lnSpcReduction="20000"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При неудовлетворительной оценке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 заключение о прохождении профессионального экзамена, включающее рекомендации для соискателя (которое можно обжаловать)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400"/>
              </a:lnSpc>
              <a:buNone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400"/>
              </a:lnSpc>
              <a:buNone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основанием для </a:t>
            </a:r>
          </a:p>
          <a:p>
            <a:pPr marL="0" indent="0" algn="ctr">
              <a:lnSpc>
                <a:spcPts val="2400"/>
              </a:lnSpc>
              <a:buNone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увольнения работника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2873828" y="2737189"/>
            <a:ext cx="899159" cy="330319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7895517" y="2760726"/>
            <a:ext cx="917448" cy="301534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5" y="4419819"/>
            <a:ext cx="2536589" cy="222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Штриховая стрелка вправо 8"/>
          <p:cNvSpPr/>
          <p:nvPr/>
        </p:nvSpPr>
        <p:spPr>
          <a:xfrm rot="5400000">
            <a:off x="8563791" y="4688479"/>
            <a:ext cx="839071" cy="30175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3" y="101074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7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3065930" y="340659"/>
            <a:ext cx="6702941" cy="13609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Профессиональные  стандарты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730434" y="1729614"/>
            <a:ext cx="8641102" cy="376035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endParaRPr lang="ru-RU" dirty="0" smtClean="0"/>
          </a:p>
          <a:p>
            <a:pPr marL="0" indent="0" algn="ctr">
              <a:buNone/>
              <a:defRPr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 мая 2015г № 122 – ФЗ </a:t>
            </a:r>
          </a:p>
          <a:p>
            <a:pPr marL="0" indent="0" algn="ctr">
              <a:buNone/>
              <a:defRPr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Трудовой кодекс Российской Федерации и статьи 11 и 73 Федерального закона «Об образовании в Российской Федерации» </a:t>
            </a:r>
          </a:p>
          <a:p>
            <a:pPr marL="0" indent="0" algn="ctr">
              <a:buNone/>
              <a:defRPr/>
            </a:pP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(Изменения вступили в силу с 01.07.2016 года)</a:t>
            </a:r>
          </a:p>
          <a:p>
            <a:pPr marL="0" indent="0" algn="ctr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изменения касаются понятия квалификации работника, понятия профессионального стандарта, порядка разработки и утверждения профессиональных стандартов и порядка их применения.</a:t>
            </a:r>
          </a:p>
          <a:p>
            <a:pPr marL="0" indent="0" algn="ctr">
              <a:buNone/>
              <a:defRPr/>
            </a:pP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CFF21-A5EA-4E2E-BFB7-B6EC8D0A27CA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707"/>
            <a:ext cx="1828804" cy="182880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071615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2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3929064" y="1216819"/>
            <a:ext cx="6296025" cy="433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24000" y="86265"/>
            <a:ext cx="8701548" cy="1003148"/>
          </a:xfrm>
          <a:effectLst>
            <a:glow rad="228600">
              <a:schemeClr val="accent2">
                <a:satMod val="175000"/>
                <a:alpha val="40000"/>
              </a:schemeClr>
            </a:glow>
            <a:reflection stA="0" endPos="65000" dir="5400000" sy="-100000" algn="bl" rotWithShape="0"/>
            <a:softEdge rad="431800"/>
          </a:effectLst>
          <a:scene3d>
            <a:camera prst="orthographicFront"/>
            <a:lightRig rig="freezing" dir="t"/>
          </a:scene3d>
          <a:sp3d extrusionH="76200">
            <a:bevelT/>
            <a:extrusionClr>
              <a:schemeClr val="accent1">
                <a:lumMod val="75000"/>
              </a:schemeClr>
            </a:extrusionClr>
          </a:sp3d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50" b="1" i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БЛАГОДАРЮ ЗА ВНИМАНИЕ  !</a:t>
            </a:r>
          </a:p>
        </p:txBody>
      </p:sp>
      <p:sp>
        <p:nvSpPr>
          <p:cNvPr id="14" name="Заголовок 6"/>
          <p:cNvSpPr txBox="1">
            <a:spLocks/>
          </p:cNvSpPr>
          <p:nvPr/>
        </p:nvSpPr>
        <p:spPr bwMode="auto">
          <a:xfrm>
            <a:off x="1800225" y="1569244"/>
            <a:ext cx="3623422" cy="78700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stA="0" endPos="65000" dir="5400000" sy="-100000" algn="bl" rotWithShape="0"/>
            <a:softEdge rad="431800"/>
          </a:effectLst>
          <a:scene3d>
            <a:camera prst="orthographicFront"/>
            <a:lightRig rig="freezing" dir="t"/>
          </a:scene3d>
          <a:sp3d extrusionH="76200">
            <a:bevelT/>
            <a:extrusionClr>
              <a:schemeClr val="accent1">
                <a:lumMod val="75000"/>
              </a:schemeClr>
            </a:extrusionClr>
          </a:sp3d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ru-RU" sz="1350" b="1" dirty="0">
              <a:ln w="9525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8" y="6057448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52826" y="2534194"/>
            <a:ext cx="1705704" cy="87804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.7 ст.11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68981" y="1651689"/>
            <a:ext cx="6113417" cy="24862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требований федеральных государственных образовательных стандартов профессионального образования к результатам освоения основных образовательных программ профессионального образования в части профессиональной компетенции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на основе соответствующих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профессиональных стандартов (при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наличии)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959792">
            <a:off x="3748197" y="2981881"/>
            <a:ext cx="1596874" cy="48463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75658" y="4258490"/>
            <a:ext cx="1733004" cy="7938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ч.8 ст.73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857594">
            <a:off x="3295042" y="4762567"/>
            <a:ext cx="1506220" cy="484632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03223" y="4345577"/>
            <a:ext cx="6844935" cy="22381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профессионального обучения определяется конкретной программой профессионального обучения,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разрабатываемой и утверждаемой на основе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профессиональных стандартов (при наличии) или установленных квалификационных требований организацией, осуществляющей образовательную деятельность, если иное не установлено законодательством Российской 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Федерации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8" name="Волна 7"/>
          <p:cNvSpPr/>
          <p:nvPr/>
        </p:nvSpPr>
        <p:spPr>
          <a:xfrm rot="10800000" flipV="1">
            <a:off x="849194" y="31713"/>
            <a:ext cx="6857892" cy="1802675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 декабря 2012 г. N 273-ФЗ "Об образовании в Российской Федерации"</a:t>
            </a:r>
          </a:p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071615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8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2840" y="2012924"/>
            <a:ext cx="6952955" cy="31411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характеристика квалификации, необходимой работнику для осуществления определенного вида профессиональной деятельности, а квалификация- уровень знаний, профессиональных навыков и опыта работы работника  (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195.1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РФ)</a:t>
            </a:r>
          </a:p>
        </p:txBody>
      </p:sp>
      <p:pic>
        <p:nvPicPr>
          <p:cNvPr id="6" name="Picture 4" descr="http://yuridicheskaya-konsultaciya.ru/trudovoe_pravo/professionalnye-standar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17" y="182263"/>
            <a:ext cx="3840480" cy="1663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6" y="2621280"/>
            <a:ext cx="3257005" cy="3149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071615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1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0632" y="95914"/>
            <a:ext cx="4398744" cy="17590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РОССИЙСКОЙ ФЕДЕРАЦИИ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(ГЛАВА 31)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82815" y="44106"/>
            <a:ext cx="5946120" cy="26276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РАЗРАБОТКИ И УТВЕРЖДЕНИЯ ПРОФЕССИОАНЛЬНЫХ СТАНДАРТОВ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постановлением Правительства Российской Федерации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22.01.2013 № 23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4684096" y="855906"/>
            <a:ext cx="582899" cy="415546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8440427" y="2671803"/>
            <a:ext cx="484632" cy="48463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7589" y="3156433"/>
            <a:ext cx="5763240" cy="20042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ПРОФЕССИОНАЛЬНОГО СТАНДАРТА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 приказом Министерством труда и социальной защиты Российской Федерации от 12.04.2013 № 147н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 rot="8481049">
            <a:off x="4782365" y="1956548"/>
            <a:ext cx="484632" cy="484632"/>
          </a:xfrm>
          <a:prstGeom prst="chevron">
            <a:avLst>
              <a:gd name="adj" fmla="val 654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9653" y="2364216"/>
            <a:ext cx="5059680" cy="25281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разработке профессионального стандарта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приказом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труда и социальной защиты Российской Федерации от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29.04.2013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18586" y="5145072"/>
            <a:ext cx="6737684" cy="17325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6 июня 2016 г. N 352н "Об утверждении порядка выдачи свидетельства об аккредитации специалиста,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свидетельства об аккредитации специалиста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технических требований к нему"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40" y="5290196"/>
            <a:ext cx="1565709" cy="144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071615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8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0670" y="102086"/>
            <a:ext cx="6705599" cy="11973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ПРОФЕССИОНАЛЬНЫХ СТАНДАРТОВ ОТ КВАЛИФИКАЦИОННЫХ СПРАВОЧНИКОВ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4256" y="1299412"/>
            <a:ext cx="9144000" cy="16557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КВАЛИФИКАЦИОННОЙ ХАРАКТЕРИСТИКИ ДОЛЖНОСТИ МЕДИЦИНСКОГО РАБОТНИКА СОГЛАСНО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62374" y="2127293"/>
            <a:ext cx="3397719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22257" y="3222680"/>
            <a:ext cx="3070459" cy="15430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 rot="18030973">
            <a:off x="3686439" y="3633327"/>
            <a:ext cx="1458783" cy="484632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 rot="3175403">
            <a:off x="7514714" y="3606215"/>
            <a:ext cx="1449439" cy="484632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5522177" y="5062836"/>
            <a:ext cx="1670618" cy="484632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4560" y="4900796"/>
            <a:ext cx="2922869" cy="12401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КВАЛИФИКАЦИИ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75082" y="4847951"/>
            <a:ext cx="2589196" cy="1292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2" y="102086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9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7630" y="148371"/>
            <a:ext cx="6397592" cy="67756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труктура профессионального стандарта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512" y="1078029"/>
            <a:ext cx="8633861" cy="5399773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ОПИСАНИЕ ТРУДОВЫХ ФУНКЦИЙ, ВХОДЯЩИХ В ПРОФЕССИОНАЛЬНЫЙ СТАНДАРТ (ФУНКЦИОНАЛЬНАЯ КАРТА ВИДА ПРОФЕССИОНАЛЬНОЙ ДЕЯТЕЛЬНОСТИ);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ХАРАКТЕРИСТИКА ОБОЩЕННЫХ ТРУДОВЫХ ФУНКЦИЙ;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СВЕДЕНИЯ ОБ ОРГАНИЗАЦИЯХ – РАЗРАБОТЧИКАХ ПРОФЕССИОНАЛЬНОГО СТАНДАРТА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2621863"/>
            <a:ext cx="2609282" cy="1620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373" y="148371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4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191" y="95212"/>
            <a:ext cx="8734525" cy="982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КВАЛИФИКАЦИОННОЙ ХАРАКТЕРИСТИКИ ДОЛЖНОСТИ МЕДИЦИНСКОГО РАБОТНИКА СОГЛАСНО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СТАНДАРТА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538" y="2452928"/>
            <a:ext cx="2817156" cy="25792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ТРУДОВАЯ ФУНКЦИЯ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собой трудовые функции, сложившиеся в результате разделения труда в конкретном производственном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085828" y="1222407"/>
            <a:ext cx="3234089" cy="537089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НАИМЕНОВАНИЯ ДОЛЖНОСТЕЙ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ОБРАЗОВАНИЮ И ОБУЧЕНИЮ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ОПЫТУ ПРАКТИЧЕСКОЙ РАБОТЫ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 ДОПУСКА К РАБОТЕ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ХАРАКТЕРИСТИКИ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86189" y="1798434"/>
            <a:ext cx="2098308" cy="102870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Нашивка 6"/>
          <p:cNvSpPr/>
          <p:nvPr/>
        </p:nvSpPr>
        <p:spPr>
          <a:xfrm>
            <a:off x="8533625" y="2046609"/>
            <a:ext cx="484632" cy="48463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68850" y="1222408"/>
            <a:ext cx="2942122" cy="53708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ДЕЙСТВИЯ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УМЕНИЯ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ЗНАНИЯ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ХАРАКТЕРИСТИКИ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06270" y="3283746"/>
            <a:ext cx="2011680" cy="10010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8551084" y="3500226"/>
            <a:ext cx="484632" cy="48463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53051" y="4741384"/>
            <a:ext cx="1989522" cy="110690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Нашивка 12"/>
          <p:cNvSpPr/>
          <p:nvPr/>
        </p:nvSpPr>
        <p:spPr>
          <a:xfrm>
            <a:off x="8575707" y="5052520"/>
            <a:ext cx="484632" cy="48463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2" y="102086"/>
            <a:ext cx="2918691" cy="70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5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3368</TotalTime>
  <Words>2094</Words>
  <Application>Microsoft Office PowerPoint</Application>
  <PresentationFormat>Широкоэкранный</PresentationFormat>
  <Paragraphs>277</Paragraphs>
  <Slides>30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 Unicode MS</vt:lpstr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Трудовой договор. Изменения в трудовом законодательстве: введение профессиональных стандартов в отрасли, проведение независимой оценки квалификации</vt:lpstr>
      <vt:lpstr>Презентация PowerPoint</vt:lpstr>
      <vt:lpstr>Профессиональные  стандарты </vt:lpstr>
      <vt:lpstr>Презентация PowerPoint</vt:lpstr>
      <vt:lpstr>Презентация PowerPoint</vt:lpstr>
      <vt:lpstr>Презентация PowerPoint</vt:lpstr>
      <vt:lpstr>ОТЛИЧИЯ ПРОФЕССИОНАЛЬНЫХ СТАНДАРТОВ ОТ КВАЛИФИКАЦИОННЫХ СПРАВОЧНИКОВ</vt:lpstr>
      <vt:lpstr>Структура профессионального стандарта</vt:lpstr>
      <vt:lpstr>2. СТРУКТУРА КВАЛИФИКАЦИОННОЙ ХАРАКТЕРИСТИКИ ДОЛЖНОСТИ МЕДИЦИНСКОГО РАБОТНИКА СОГЛАСНО  ПРОФЕССИОНАЛЬНОГО СТАНДАРТА</vt:lpstr>
      <vt:lpstr>      ПРОФСТАНДАРТ                                                         ЕКС</vt:lpstr>
      <vt:lpstr>Презентация PowerPoint</vt:lpstr>
      <vt:lpstr>ПРИМЕНЕНИЕ ПРОФЕССИОНАЛЬНЫХ СТАНДАРТОВ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Внедрение профессиональных стандартов в учреждениях </vt:lpstr>
      <vt:lpstr>В плане работ по внедрению профессиональных стандартов указываются направления работ сроки выполнения мероприятий, ответственные исполнители.  </vt:lpstr>
      <vt:lpstr>Ответственность за нарушения трудового законодательства в части неприменения профессиональных стандартов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профессионального экзамена (независимой оценки квалификации)</vt:lpstr>
      <vt:lpstr>    БЛАГОДАРЮ ЗА ВНИМАНИЕ 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Трудовой договор. Изменения в трудовом законодательстве: введение профессиональных стандартов в отрасли, проведение независимой оценки квалификации</dc:title>
  <dc:creator>Томилина</dc:creator>
  <cp:lastModifiedBy>Томилина</cp:lastModifiedBy>
  <cp:revision>205</cp:revision>
  <cp:lastPrinted>2017-12-14T07:04:01Z</cp:lastPrinted>
  <dcterms:created xsi:type="dcterms:W3CDTF">2017-10-17T13:06:09Z</dcterms:created>
  <dcterms:modified xsi:type="dcterms:W3CDTF">2017-12-21T09:09:41Z</dcterms:modified>
</cp:coreProperties>
</file>