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44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handoutMasterIdLst>
    <p:handoutMasterId r:id="rId60"/>
  </p:handoutMasterIdLst>
  <p:sldIdLst>
    <p:sldId id="348" r:id="rId2"/>
    <p:sldId id="358" r:id="rId3"/>
    <p:sldId id="359" r:id="rId4"/>
    <p:sldId id="364" r:id="rId5"/>
    <p:sldId id="365" r:id="rId6"/>
    <p:sldId id="339" r:id="rId7"/>
    <p:sldId id="378" r:id="rId8"/>
    <p:sldId id="338" r:id="rId9"/>
    <p:sldId id="360" r:id="rId10"/>
    <p:sldId id="361" r:id="rId11"/>
    <p:sldId id="362" r:id="rId12"/>
    <p:sldId id="363" r:id="rId13"/>
    <p:sldId id="290" r:id="rId14"/>
    <p:sldId id="289" r:id="rId15"/>
    <p:sldId id="366" r:id="rId16"/>
    <p:sldId id="349" r:id="rId17"/>
    <p:sldId id="367" r:id="rId18"/>
    <p:sldId id="369" r:id="rId19"/>
    <p:sldId id="370" r:id="rId20"/>
    <p:sldId id="379" r:id="rId21"/>
    <p:sldId id="352" r:id="rId22"/>
    <p:sldId id="350" r:id="rId23"/>
    <p:sldId id="351" r:id="rId24"/>
    <p:sldId id="353" r:id="rId25"/>
    <p:sldId id="372" r:id="rId26"/>
    <p:sldId id="381" r:id="rId27"/>
    <p:sldId id="386" r:id="rId28"/>
    <p:sldId id="371" r:id="rId29"/>
    <p:sldId id="373" r:id="rId30"/>
    <p:sldId id="383" r:id="rId31"/>
    <p:sldId id="355" r:id="rId32"/>
    <p:sldId id="384" r:id="rId33"/>
    <p:sldId id="382" r:id="rId34"/>
    <p:sldId id="397" r:id="rId35"/>
    <p:sldId id="399" r:id="rId36"/>
    <p:sldId id="356" r:id="rId37"/>
    <p:sldId id="400" r:id="rId38"/>
    <p:sldId id="387" r:id="rId39"/>
    <p:sldId id="401" r:id="rId40"/>
    <p:sldId id="333" r:id="rId41"/>
    <p:sldId id="345" r:id="rId42"/>
    <p:sldId id="302" r:id="rId43"/>
    <p:sldId id="340" r:id="rId44"/>
    <p:sldId id="335" r:id="rId45"/>
    <p:sldId id="398" r:id="rId46"/>
    <p:sldId id="375" r:id="rId47"/>
    <p:sldId id="385" r:id="rId48"/>
    <p:sldId id="394" r:id="rId49"/>
    <p:sldId id="388" r:id="rId50"/>
    <p:sldId id="395" r:id="rId51"/>
    <p:sldId id="391" r:id="rId52"/>
    <p:sldId id="392" r:id="rId53"/>
    <p:sldId id="396" r:id="rId54"/>
    <p:sldId id="389" r:id="rId55"/>
    <p:sldId id="390" r:id="rId56"/>
    <p:sldId id="321" r:id="rId57"/>
    <p:sldId id="271" r:id="rId58"/>
  </p:sldIdLst>
  <p:sldSz cx="12192000" cy="6858000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Ольга Манейлова" initials="ОМ" lastIdx="18" clrIdx="0">
    <p:extLst>
      <p:ext uri="{19B8F6BF-5375-455C-9EA6-DF929625EA0E}">
        <p15:presenceInfo xmlns:p15="http://schemas.microsoft.com/office/powerpoint/2012/main" userId="a18c4577369cc04a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3CEF9"/>
    <a:srgbClr val="6194FB"/>
    <a:srgbClr val="CEDEFE"/>
    <a:srgbClr val="AFE3F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Средний стиль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126" autoAdjust="0"/>
    <p:restoredTop sz="99334" autoAdjust="0"/>
  </p:normalViewPr>
  <p:slideViewPr>
    <p:cSldViewPr snapToGrid="0">
      <p:cViewPr varScale="1">
        <p:scale>
          <a:sx n="116" d="100"/>
          <a:sy n="116" d="100"/>
        </p:scale>
        <p:origin x="270" y="8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82" d="100"/>
          <a:sy n="82" d="100"/>
        </p:scale>
        <p:origin x="3972" y="84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65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28809/3/" TargetMode="External"/><Relationship Id="rId2" Type="http://schemas.openxmlformats.org/officeDocument/2006/relationships/hyperlink" Target="http://base.garant.ru/12125268/66/" TargetMode="External"/><Relationship Id="rId1" Type="http://schemas.openxmlformats.org/officeDocument/2006/relationships/hyperlink" Target="http://base.garant.ru/12125268/38/" TargetMode="External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hyperlink" Target="http://base.garant.ru/12128809/3/" TargetMode="External"/><Relationship Id="rId2" Type="http://schemas.openxmlformats.org/officeDocument/2006/relationships/hyperlink" Target="http://base.garant.ru/12125268/66/" TargetMode="External"/><Relationship Id="rId1" Type="http://schemas.openxmlformats.org/officeDocument/2006/relationships/hyperlink" Target="http://base.garant.ru/12125268/38/" TargetMode="Externa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22C4876-1970-42A2-8208-575720BF937B}" type="doc">
      <dgm:prSet loTypeId="urn:microsoft.com/office/officeart/2008/layout/Lined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0FB6D4D-7418-4FC9-A4AE-69DC043060DF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Невыплата или неполная выплата в установленный срок заработной платы, других выплат, либо установление заработной платы менее размера, предусмотренного трудовым законодательством влечет наказание в виде 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предупреждения или штрафа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размере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10 тыс. до 20 тыс. руб. для должностных лиц, от 30 тыс. до 50 тыс. руб. – для организаций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.(ст. 52.7 КоАП РФ)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9683B93-AFBA-4877-A099-02F066C3FC3F}" type="parTrans" cxnId="{A458E2EA-4F27-4AA8-87B0-2F94863309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4E38DF1-0F3B-4BDC-A1D3-2683D2DE63B3}" type="sibTrans" cxnId="{A458E2EA-4F27-4AA8-87B0-2F948633090F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A7C1ABD-666B-499F-B93E-12DF38D719BD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Новым законом также изменен размер материальной ответственности работодателя за задержку зарплаты и иных выплат: он будет обязан выплатить их с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уплатой процентов в размере не ниже одной сто пятидесятой действующей в это время ключевой ставки Банка России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(ранее размер процентов составлял не ниже одной трехсотой действующей ключевой ставки (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ст. 236 ТК РФ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6939577-07E9-487F-9742-1858E4CD107F}" type="parTrans" cxnId="{21976789-1F03-4EF0-9D93-BE3C9D011C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93F829F-84ED-4F7A-8A75-2C4A7D65F371}" type="sibTrans" cxnId="{21976789-1F03-4EF0-9D93-BE3C9D011C4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842A44-48C5-436F-AE69-CAEDC9636777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Установлено, что за разрешением индивидуального трудового спора о невыплате или неполной выплате зарплаты и других выплат работник может обратиться в суд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течение года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дня установленного срока выплаты таких сумм, в том числе если работодатель должен был выплатить их при увольнении этого работника. До вступления в силу новых правил сохранялся трехмесячный срок, в течение которого работник сможет обратиться в суд за разрешением индивидуального трудового спора (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ст. 392 ТК РФ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487BB5E-F3A0-4C67-9456-76C3E52B5586}" type="parTrans" cxnId="{C05ED44E-5CAE-410A-A4C1-1C13559661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E7A869F-28BF-48D0-857C-0CF5586B0575}" type="sibTrans" cxnId="{C05ED44E-5CAE-410A-A4C1-1C1355966105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5364CCC-8401-4A34-93C8-4B00EC705619}">
      <dgm:prSet/>
      <dgm:spPr/>
      <dgm:t>
        <a:bodyPr/>
        <a:lstStyle/>
        <a:p>
          <a:pPr algn="just" rtl="0"/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иски суды смогут рассматривать </a:t>
          </a:r>
          <a:r>
            <a:rPr lang="ru-RU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месту жительства работника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(ранее, по общему правилу, иски предъявлялись в суд по месту жительства гражданина-ответчика или по месту нахождения ответчика-организации (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ст. 28 ГПК РФ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9BEAD38-07E5-4FBB-B26B-2203318DEA35}" type="parTrans" cxnId="{59447609-E0E9-4987-AA59-78CD93A4FB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A1D3913-BD75-4286-B726-E239AFDA1DC4}" type="sibTrans" cxnId="{59447609-E0E9-4987-AA59-78CD93A4FB9B}">
      <dgm:prSet/>
      <dgm:spPr/>
      <dgm:t>
        <a:bodyPr/>
        <a:lstStyle/>
        <a:p>
          <a:endParaRPr lang="ru-RU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520FE77-F4A9-4E32-82B3-18E194759887}" type="pres">
      <dgm:prSet presAssocID="{922C4876-1970-42A2-8208-575720BF937B}" presName="vert0" presStyleCnt="0">
        <dgm:presLayoutVars>
          <dgm:dir/>
          <dgm:animOne val="branch"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82063BC-6160-4B0D-845A-024F5CC0EE1D}" type="pres">
      <dgm:prSet presAssocID="{70FB6D4D-7418-4FC9-A4AE-69DC043060DF}" presName="thickLine" presStyleLbl="alignNode1" presStyleIdx="0" presStyleCnt="4"/>
      <dgm:spPr/>
    </dgm:pt>
    <dgm:pt modelId="{D0BEA574-2811-4EC6-9DFF-7DA9440380D3}" type="pres">
      <dgm:prSet presAssocID="{70FB6D4D-7418-4FC9-A4AE-69DC043060DF}" presName="horz1" presStyleCnt="0"/>
      <dgm:spPr/>
    </dgm:pt>
    <dgm:pt modelId="{61C8C964-14B9-45DE-A74E-0E0784B246C8}" type="pres">
      <dgm:prSet presAssocID="{70FB6D4D-7418-4FC9-A4AE-69DC043060DF}" presName="tx1" presStyleLbl="revTx" presStyleIdx="0" presStyleCnt="4"/>
      <dgm:spPr/>
      <dgm:t>
        <a:bodyPr/>
        <a:lstStyle/>
        <a:p>
          <a:endParaRPr lang="ru-RU"/>
        </a:p>
      </dgm:t>
    </dgm:pt>
    <dgm:pt modelId="{6864F1DA-7C76-408B-B9A5-3F4BFEB6F239}" type="pres">
      <dgm:prSet presAssocID="{70FB6D4D-7418-4FC9-A4AE-69DC043060DF}" presName="vert1" presStyleCnt="0"/>
      <dgm:spPr/>
    </dgm:pt>
    <dgm:pt modelId="{B7E9F3FF-3313-436E-8EB7-AF8476255568}" type="pres">
      <dgm:prSet presAssocID="{FA7C1ABD-666B-499F-B93E-12DF38D719BD}" presName="thickLine" presStyleLbl="alignNode1" presStyleIdx="1" presStyleCnt="4"/>
      <dgm:spPr/>
    </dgm:pt>
    <dgm:pt modelId="{40DE90EF-3FC1-4033-B4E8-4A7E712F1355}" type="pres">
      <dgm:prSet presAssocID="{FA7C1ABD-666B-499F-B93E-12DF38D719BD}" presName="horz1" presStyleCnt="0"/>
      <dgm:spPr/>
    </dgm:pt>
    <dgm:pt modelId="{D778ED0B-7D83-4B97-919C-A76414437373}" type="pres">
      <dgm:prSet presAssocID="{FA7C1ABD-666B-499F-B93E-12DF38D719BD}" presName="tx1" presStyleLbl="revTx" presStyleIdx="1" presStyleCnt="4"/>
      <dgm:spPr/>
      <dgm:t>
        <a:bodyPr/>
        <a:lstStyle/>
        <a:p>
          <a:endParaRPr lang="ru-RU"/>
        </a:p>
      </dgm:t>
    </dgm:pt>
    <dgm:pt modelId="{BCECFDD3-7B1C-4C9F-B9D9-3BF66550E130}" type="pres">
      <dgm:prSet presAssocID="{FA7C1ABD-666B-499F-B93E-12DF38D719BD}" presName="vert1" presStyleCnt="0"/>
      <dgm:spPr/>
    </dgm:pt>
    <dgm:pt modelId="{BBFC7CC2-2B17-4EB9-9FE7-23919137274B}" type="pres">
      <dgm:prSet presAssocID="{58842A44-48C5-436F-AE69-CAEDC9636777}" presName="thickLine" presStyleLbl="alignNode1" presStyleIdx="2" presStyleCnt="4"/>
      <dgm:spPr/>
    </dgm:pt>
    <dgm:pt modelId="{0D0EEB2A-E652-462F-9373-466A8F747ABC}" type="pres">
      <dgm:prSet presAssocID="{58842A44-48C5-436F-AE69-CAEDC9636777}" presName="horz1" presStyleCnt="0"/>
      <dgm:spPr/>
    </dgm:pt>
    <dgm:pt modelId="{0E9F4C0B-7176-45A5-8F2E-DF9EDF151C98}" type="pres">
      <dgm:prSet presAssocID="{58842A44-48C5-436F-AE69-CAEDC9636777}" presName="tx1" presStyleLbl="revTx" presStyleIdx="2" presStyleCnt="4"/>
      <dgm:spPr/>
      <dgm:t>
        <a:bodyPr/>
        <a:lstStyle/>
        <a:p>
          <a:endParaRPr lang="ru-RU"/>
        </a:p>
      </dgm:t>
    </dgm:pt>
    <dgm:pt modelId="{9BE504A8-7BCF-46FC-B06F-7E74E88BC595}" type="pres">
      <dgm:prSet presAssocID="{58842A44-48C5-436F-AE69-CAEDC9636777}" presName="vert1" presStyleCnt="0"/>
      <dgm:spPr/>
    </dgm:pt>
    <dgm:pt modelId="{CB4BBBA2-DA1E-4DA6-921C-9BDC108DF000}" type="pres">
      <dgm:prSet presAssocID="{85364CCC-8401-4A34-93C8-4B00EC705619}" presName="thickLine" presStyleLbl="alignNode1" presStyleIdx="3" presStyleCnt="4"/>
      <dgm:spPr/>
    </dgm:pt>
    <dgm:pt modelId="{007F9AFA-F0A4-4E87-A180-774F9C5078A9}" type="pres">
      <dgm:prSet presAssocID="{85364CCC-8401-4A34-93C8-4B00EC705619}" presName="horz1" presStyleCnt="0"/>
      <dgm:spPr/>
    </dgm:pt>
    <dgm:pt modelId="{599F0D31-5A03-445E-B2F1-40C06E7FB77D}" type="pres">
      <dgm:prSet presAssocID="{85364CCC-8401-4A34-93C8-4B00EC705619}" presName="tx1" presStyleLbl="revTx" presStyleIdx="3" presStyleCnt="4"/>
      <dgm:spPr/>
      <dgm:t>
        <a:bodyPr/>
        <a:lstStyle/>
        <a:p>
          <a:endParaRPr lang="ru-RU"/>
        </a:p>
      </dgm:t>
    </dgm:pt>
    <dgm:pt modelId="{A6F842DF-BBB2-4CD5-BAF0-E7BE62487C48}" type="pres">
      <dgm:prSet presAssocID="{85364CCC-8401-4A34-93C8-4B00EC705619}" presName="vert1" presStyleCnt="0"/>
      <dgm:spPr/>
    </dgm:pt>
  </dgm:ptLst>
  <dgm:cxnLst>
    <dgm:cxn modelId="{FA02A2A6-25AE-44D8-AF6B-C04432488484}" type="presOf" srcId="{FA7C1ABD-666B-499F-B93E-12DF38D719BD}" destId="{D778ED0B-7D83-4B97-919C-A76414437373}" srcOrd="0" destOrd="0" presId="urn:microsoft.com/office/officeart/2008/layout/LinedList"/>
    <dgm:cxn modelId="{C05ED44E-5CAE-410A-A4C1-1C1355966105}" srcId="{922C4876-1970-42A2-8208-575720BF937B}" destId="{58842A44-48C5-436F-AE69-CAEDC9636777}" srcOrd="2" destOrd="0" parTransId="{6487BB5E-F3A0-4C67-9456-76C3E52B5586}" sibTransId="{3E7A869F-28BF-48D0-857C-0CF5586B0575}"/>
    <dgm:cxn modelId="{9F5FCBF4-B34F-431E-A638-56F3745AA355}" type="presOf" srcId="{70FB6D4D-7418-4FC9-A4AE-69DC043060DF}" destId="{61C8C964-14B9-45DE-A74E-0E0784B246C8}" srcOrd="0" destOrd="0" presId="urn:microsoft.com/office/officeart/2008/layout/LinedList"/>
    <dgm:cxn modelId="{8473FD19-9DDA-41EC-8A35-8C9B22C78038}" type="presOf" srcId="{58842A44-48C5-436F-AE69-CAEDC9636777}" destId="{0E9F4C0B-7176-45A5-8F2E-DF9EDF151C98}" srcOrd="0" destOrd="0" presId="urn:microsoft.com/office/officeart/2008/layout/LinedList"/>
    <dgm:cxn modelId="{A458E2EA-4F27-4AA8-87B0-2F948633090F}" srcId="{922C4876-1970-42A2-8208-575720BF937B}" destId="{70FB6D4D-7418-4FC9-A4AE-69DC043060DF}" srcOrd="0" destOrd="0" parTransId="{A9683B93-AFBA-4877-A099-02F066C3FC3F}" sibTransId="{84E38DF1-0F3B-4BDC-A1D3-2683D2DE63B3}"/>
    <dgm:cxn modelId="{89A3A3C7-0CCF-4C16-B465-772363A894C6}" type="presOf" srcId="{922C4876-1970-42A2-8208-575720BF937B}" destId="{F520FE77-F4A9-4E32-82B3-18E194759887}" srcOrd="0" destOrd="0" presId="urn:microsoft.com/office/officeart/2008/layout/LinedList"/>
    <dgm:cxn modelId="{6044B8F6-23AB-4343-A061-7C6260071EF3}" type="presOf" srcId="{85364CCC-8401-4A34-93C8-4B00EC705619}" destId="{599F0D31-5A03-445E-B2F1-40C06E7FB77D}" srcOrd="0" destOrd="0" presId="urn:microsoft.com/office/officeart/2008/layout/LinedList"/>
    <dgm:cxn modelId="{59447609-E0E9-4987-AA59-78CD93A4FB9B}" srcId="{922C4876-1970-42A2-8208-575720BF937B}" destId="{85364CCC-8401-4A34-93C8-4B00EC705619}" srcOrd="3" destOrd="0" parTransId="{B9BEAD38-07E5-4FBB-B26B-2203318DEA35}" sibTransId="{3A1D3913-BD75-4286-B726-E239AFDA1DC4}"/>
    <dgm:cxn modelId="{21976789-1F03-4EF0-9D93-BE3C9D011C45}" srcId="{922C4876-1970-42A2-8208-575720BF937B}" destId="{FA7C1ABD-666B-499F-B93E-12DF38D719BD}" srcOrd="1" destOrd="0" parTransId="{96939577-07E9-487F-9742-1858E4CD107F}" sibTransId="{493F829F-84ED-4F7A-8A75-2C4A7D65F371}"/>
    <dgm:cxn modelId="{705FE747-5A80-480F-BDD3-DF4060E75F91}" type="presParOf" srcId="{F520FE77-F4A9-4E32-82B3-18E194759887}" destId="{882063BC-6160-4B0D-845A-024F5CC0EE1D}" srcOrd="0" destOrd="0" presId="urn:microsoft.com/office/officeart/2008/layout/LinedList"/>
    <dgm:cxn modelId="{29B87B3F-E028-434E-9AE8-158A15CF4215}" type="presParOf" srcId="{F520FE77-F4A9-4E32-82B3-18E194759887}" destId="{D0BEA574-2811-4EC6-9DFF-7DA9440380D3}" srcOrd="1" destOrd="0" presId="urn:microsoft.com/office/officeart/2008/layout/LinedList"/>
    <dgm:cxn modelId="{7C69872C-17A2-4A34-9831-9C0439B286AA}" type="presParOf" srcId="{D0BEA574-2811-4EC6-9DFF-7DA9440380D3}" destId="{61C8C964-14B9-45DE-A74E-0E0784B246C8}" srcOrd="0" destOrd="0" presId="urn:microsoft.com/office/officeart/2008/layout/LinedList"/>
    <dgm:cxn modelId="{29AEF84F-C347-46B5-8648-616EA5909E25}" type="presParOf" srcId="{D0BEA574-2811-4EC6-9DFF-7DA9440380D3}" destId="{6864F1DA-7C76-408B-B9A5-3F4BFEB6F239}" srcOrd="1" destOrd="0" presId="urn:microsoft.com/office/officeart/2008/layout/LinedList"/>
    <dgm:cxn modelId="{6B8CF543-1C60-4FD4-B8F7-C1087141456C}" type="presParOf" srcId="{F520FE77-F4A9-4E32-82B3-18E194759887}" destId="{B7E9F3FF-3313-436E-8EB7-AF8476255568}" srcOrd="2" destOrd="0" presId="urn:microsoft.com/office/officeart/2008/layout/LinedList"/>
    <dgm:cxn modelId="{87F90695-D4AB-4A07-AB17-271AB3056F23}" type="presParOf" srcId="{F520FE77-F4A9-4E32-82B3-18E194759887}" destId="{40DE90EF-3FC1-4033-B4E8-4A7E712F1355}" srcOrd="3" destOrd="0" presId="urn:microsoft.com/office/officeart/2008/layout/LinedList"/>
    <dgm:cxn modelId="{6E153889-B1B7-4F48-8CB1-D909EDBAC797}" type="presParOf" srcId="{40DE90EF-3FC1-4033-B4E8-4A7E712F1355}" destId="{D778ED0B-7D83-4B97-919C-A76414437373}" srcOrd="0" destOrd="0" presId="urn:microsoft.com/office/officeart/2008/layout/LinedList"/>
    <dgm:cxn modelId="{BD205388-046C-4486-9168-4678FAC272DF}" type="presParOf" srcId="{40DE90EF-3FC1-4033-B4E8-4A7E712F1355}" destId="{BCECFDD3-7B1C-4C9F-B9D9-3BF66550E130}" srcOrd="1" destOrd="0" presId="urn:microsoft.com/office/officeart/2008/layout/LinedList"/>
    <dgm:cxn modelId="{0D183451-F983-447B-8CB9-2F74230675B0}" type="presParOf" srcId="{F520FE77-F4A9-4E32-82B3-18E194759887}" destId="{BBFC7CC2-2B17-4EB9-9FE7-23919137274B}" srcOrd="4" destOrd="0" presId="urn:microsoft.com/office/officeart/2008/layout/LinedList"/>
    <dgm:cxn modelId="{E5C79AE5-732F-4A31-9DEA-888045B03EA2}" type="presParOf" srcId="{F520FE77-F4A9-4E32-82B3-18E194759887}" destId="{0D0EEB2A-E652-462F-9373-466A8F747ABC}" srcOrd="5" destOrd="0" presId="urn:microsoft.com/office/officeart/2008/layout/LinedList"/>
    <dgm:cxn modelId="{DBB9CF6C-F675-44DB-9E39-4E799E2ECEA1}" type="presParOf" srcId="{0D0EEB2A-E652-462F-9373-466A8F747ABC}" destId="{0E9F4C0B-7176-45A5-8F2E-DF9EDF151C98}" srcOrd="0" destOrd="0" presId="urn:microsoft.com/office/officeart/2008/layout/LinedList"/>
    <dgm:cxn modelId="{DB1A268A-9BD5-4FE7-B0D1-10B313D59B77}" type="presParOf" srcId="{0D0EEB2A-E652-462F-9373-466A8F747ABC}" destId="{9BE504A8-7BCF-46FC-B06F-7E74E88BC595}" srcOrd="1" destOrd="0" presId="urn:microsoft.com/office/officeart/2008/layout/LinedList"/>
    <dgm:cxn modelId="{A9076309-7197-4058-977F-5FB7E033F0F4}" type="presParOf" srcId="{F520FE77-F4A9-4E32-82B3-18E194759887}" destId="{CB4BBBA2-DA1E-4DA6-921C-9BDC108DF000}" srcOrd="6" destOrd="0" presId="urn:microsoft.com/office/officeart/2008/layout/LinedList"/>
    <dgm:cxn modelId="{60A90BF3-AB4A-4850-B75E-186FAA99074C}" type="presParOf" srcId="{F520FE77-F4A9-4E32-82B3-18E194759887}" destId="{007F9AFA-F0A4-4E87-A180-774F9C5078A9}" srcOrd="7" destOrd="0" presId="urn:microsoft.com/office/officeart/2008/layout/LinedList"/>
    <dgm:cxn modelId="{69CF0C4C-6D24-4808-BE2D-65184C9B2001}" type="presParOf" srcId="{007F9AFA-F0A4-4E87-A180-774F9C5078A9}" destId="{599F0D31-5A03-445E-B2F1-40C06E7FB77D}" srcOrd="0" destOrd="0" presId="urn:microsoft.com/office/officeart/2008/layout/LinedList"/>
    <dgm:cxn modelId="{C098B607-2BB0-4FE1-ADDD-8A653A4A3986}" type="presParOf" srcId="{007F9AFA-F0A4-4E87-A180-774F9C5078A9}" destId="{A6F842DF-BBB2-4CD5-BAF0-E7BE62487C48}" srcOrd="1" destOrd="0" presId="urn:microsoft.com/office/officeart/2008/layout/Lin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8118712-1106-4EED-8A92-BDB9381DFFB7}" type="doc">
      <dgm:prSet loTypeId="urn:microsoft.com/office/officeart/2005/8/layout/cycle6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6BA5C60-2345-4B8E-897F-6453975922C2}">
      <dgm:prSet/>
      <dgm:spPr/>
      <dgm:t>
        <a:bodyPr/>
        <a:lstStyle/>
        <a:p>
          <a:pPr algn="just" rtl="0"/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других категорий работников медицинской организации </a:t>
          </a:r>
          <a:r>
            <a:rPr lang="ru-RU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и порядок установления выплат за эффективность, высокие результаты и качество труда устанавливаются  </a:t>
          </a:r>
          <a:r>
            <a:rPr lang="ru-RU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коллективном договоре и (или) локальных нормативных актах учреждения</a:t>
          </a:r>
          <a:endParaRPr lang="ru-RU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BC72467-8EB5-4EAD-A58E-53C32F95582A}" type="parTrans" cxnId="{F4C58DD0-F53E-45A3-9665-A6E833793687}">
      <dgm:prSet/>
      <dgm:spPr/>
      <dgm:t>
        <a:bodyPr/>
        <a:lstStyle/>
        <a:p>
          <a:endParaRPr lang="ru-RU"/>
        </a:p>
      </dgm:t>
    </dgm:pt>
    <dgm:pt modelId="{CBB59D88-4673-4A01-BC5C-E8F19ADBEE4D}" type="sibTrans" cxnId="{F4C58DD0-F53E-45A3-9665-A6E833793687}">
      <dgm:prSet/>
      <dgm:spPr/>
      <dgm:t>
        <a:bodyPr/>
        <a:lstStyle/>
        <a:p>
          <a:endParaRPr lang="ru-RU"/>
        </a:p>
      </dgm:t>
    </dgm:pt>
    <dgm:pt modelId="{8FA92FF0-6359-40B2-B633-20EE153B0B6B}" type="pres">
      <dgm:prSet presAssocID="{08118712-1106-4EED-8A92-BDB9381DFFB7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2953F41-2756-46DC-85B8-EA9220EC3932}" type="pres">
      <dgm:prSet presAssocID="{A6BA5C60-2345-4B8E-897F-6453975922C2}" presName="node" presStyleLbl="node1" presStyleIdx="0" presStyleCnt="1" custScaleX="114682" custRadScaleRad="97624" custRadScaleInc="-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4C58DD0-F53E-45A3-9665-A6E833793687}" srcId="{08118712-1106-4EED-8A92-BDB9381DFFB7}" destId="{A6BA5C60-2345-4B8E-897F-6453975922C2}" srcOrd="0" destOrd="0" parTransId="{7BC72467-8EB5-4EAD-A58E-53C32F95582A}" sibTransId="{CBB59D88-4673-4A01-BC5C-E8F19ADBEE4D}"/>
    <dgm:cxn modelId="{D777986F-480D-448D-8CB5-967501EE2541}" type="presOf" srcId="{A6BA5C60-2345-4B8E-897F-6453975922C2}" destId="{72953F41-2756-46DC-85B8-EA9220EC3932}" srcOrd="0" destOrd="0" presId="urn:microsoft.com/office/officeart/2005/8/layout/cycle6"/>
    <dgm:cxn modelId="{4C1387AA-E26A-4A2D-B153-BEF1AAAF03FA}" type="presOf" srcId="{08118712-1106-4EED-8A92-BDB9381DFFB7}" destId="{8FA92FF0-6359-40B2-B633-20EE153B0B6B}" srcOrd="0" destOrd="0" presId="urn:microsoft.com/office/officeart/2005/8/layout/cycle6"/>
    <dgm:cxn modelId="{04B09B19-E92C-496A-9193-81CE107B9C04}" type="presParOf" srcId="{8FA92FF0-6359-40B2-B633-20EE153B0B6B}" destId="{72953F41-2756-46DC-85B8-EA9220EC3932}" srcOrd="0" destOrd="0" presId="urn:microsoft.com/office/officeart/2005/8/layout/cycle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3683BD9-1E53-4374-B0E8-1E9B569A4803}" type="doc">
      <dgm:prSet loTypeId="urn:microsoft.com/office/officeart/2008/layout/VerticalCurvedList" loCatId="list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B2D4400-1092-4EC3-AAFC-E252CF365475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Выполнение (перевыполнение) государственного задания (планового задания, установленных норм нагрузки);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C898CB-0B46-490A-A6F3-11F6C2C197ED}" type="parTrans" cxnId="{21110050-9E16-44B7-A4D5-193AEEEFA11C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BFDAA42-3F88-4BA6-964A-EF8655E6856D}" type="sibTrans" cxnId="{21110050-9E16-44B7-A4D5-193AEEEFA11C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2129EE3-276E-45B4-A424-6F614DAE16FB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Повышение качества оказываемых услуг (положительная динамика достижений по показателям доступности государственных услуг, уровень удовлетворенности потребителя качеством государственных услуг);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093BF7F-AD6F-4ADF-B064-08D96D4E370B}" type="parTrans" cxnId="{934EA388-7E6D-4985-A518-AD5B44B8B835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6ED873A-819C-4063-86A5-21628D8AEF5A}" type="sibTrans" cxnId="{934EA388-7E6D-4985-A518-AD5B44B8B835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0047F2-72FB-4414-98E3-1D8FC022F00C}">
      <dgm:prSet custT="1"/>
      <dgm:spPr/>
      <dgm:t>
        <a:bodyPr/>
        <a:lstStyle/>
        <a:p>
          <a:pPr algn="just"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3. Качественное выполнение отраслевых стандартов и соблюдение протоколов ведения больных;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1D19951-FAC6-4BD3-A47D-F0A00AFAAFFE}" type="parTrans" cxnId="{0EC81693-531E-43D9-A971-F511AA631D72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FC5E070-7467-479F-8A2D-D2BD73B09F1B}" type="sibTrans" cxnId="{0EC81693-531E-43D9-A971-F511AA631D72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183E789-C860-4833-8A83-A885E6BB25E5}">
      <dgm:prSet custT="1"/>
      <dgm:spPr/>
      <dgm:t>
        <a:bodyPr/>
        <a:lstStyle/>
        <a:p>
          <a:pPr algn="just"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Соблюдение этики и деонтологии;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3A60403-406E-4B21-9560-7436DED6BFDC}" type="parTrans" cxnId="{04FE8A8A-F044-454C-BB85-7BA1723BAC7E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FC079E78-8EBF-4568-B3B3-28DE0754B719}" type="sibTrans" cxnId="{04FE8A8A-F044-454C-BB85-7BA1723BAC7E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91E5A9-1FA4-4B4D-AD55-C9C3D8AB6188}">
      <dgm:prSet custT="1"/>
      <dgm:spPr/>
      <dgm:t>
        <a:bodyPr/>
        <a:lstStyle/>
        <a:p>
          <a:pPr algn="just" rtl="0"/>
          <a:r>
            <a:rPr lang="ru-RU" sz="1800" smtClean="0">
              <a:latin typeface="Times New Roman" panose="02020603050405020304" pitchFamily="18" charset="0"/>
              <a:cs typeface="Times New Roman" panose="02020603050405020304" pitchFamily="18" charset="0"/>
            </a:rPr>
            <a:t>5. Отсутствие  обоснованных жалоб;</a:t>
          </a:r>
          <a:endParaRPr lang="ru-RU" sz="18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168CD73C-8F90-4767-9DC6-04BD0BC983B9}" type="parTrans" cxnId="{56EF7DBB-65F4-4783-9B78-E499858A38A1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442380CF-94ED-49B9-87EC-4DFCB03B9C28}" type="sibTrans" cxnId="{56EF7DBB-65F4-4783-9B78-E499858A38A1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DD4E5D4-99C4-4577-8F2D-81D6D1B4D588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Отсутствие замечаний (актов, предписаний) от руководства и контролирующих органов по ведению и заполнению утвержденной документации;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58ACED8F-4D71-4C86-AEA0-7B25FF86E806}" type="parTrans" cxnId="{FD0A533B-25C4-40C1-BC64-A5321C02DA26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B269A54-60F6-4A63-8888-EAF95FE8F105}" type="sibTrans" cxnId="{FD0A533B-25C4-40C1-BC64-A5321C02DA26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CDCB9EC-38DA-40CF-9F78-087E44096C10}">
      <dgm:prSet custT="1"/>
      <dgm:spPr/>
      <dgm:t>
        <a:bodyPr/>
        <a:lstStyle/>
        <a:p>
          <a:pPr algn="just" rtl="0"/>
          <a:r>
            <a:rPr lang="ru-RU" sz="18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Участие в общественной работе, принятие участия в разработке и внедрении мероприятий, проектов, программ направленных на совершенствование деятельности учреждения;</a:t>
          </a:r>
          <a:endParaRPr lang="ru-RU" sz="18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7F8CF782-3CE1-4837-9057-87308C2015CB}" type="parTrans" cxnId="{EF8A2184-8C6F-4731-A1D2-4CEAF7DCE06D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C11697E9-8C53-440D-B307-12B5B88E557C}" type="sibTrans" cxnId="{EF8A2184-8C6F-4731-A1D2-4CEAF7DCE06D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D088E1F-5863-4027-8F88-FAAE7E00124C}">
      <dgm:prSet/>
      <dgm:spPr/>
      <dgm:t>
        <a:bodyPr/>
        <a:lstStyle/>
        <a:p>
          <a:endParaRPr lang="ru-RU"/>
        </a:p>
      </dgm:t>
    </dgm:pt>
    <dgm:pt modelId="{331781EE-BD20-405D-933E-B22CD9B7B95A}" type="parTrans" cxnId="{4182A7AF-F25E-4BFF-A826-88078EBBB2E1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6C24CDC-121C-4BB1-ADEC-7B7438DAC5B6}" type="sibTrans" cxnId="{4182A7AF-F25E-4BFF-A826-88078EBBB2E1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E0D80CC0-19F2-4FB3-808D-6CD1C5B7E948}">
      <dgm:prSet/>
      <dgm:spPr/>
      <dgm:t>
        <a:bodyPr/>
        <a:lstStyle/>
        <a:p>
          <a:endParaRPr lang="ru-RU"/>
        </a:p>
      </dgm:t>
    </dgm:pt>
    <dgm:pt modelId="{E8046791-989B-4BE0-AF9D-42D8A6E1328E}" type="parTrans" cxnId="{9E05319E-FFE8-4A81-A854-8BCABB4F1CDF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0E0D1C01-8280-4A22-AE71-34FAEF769DA4}" type="sibTrans" cxnId="{9E05319E-FFE8-4A81-A854-8BCABB4F1CDF}">
      <dgm:prSet/>
      <dgm:spPr/>
      <dgm:t>
        <a:bodyPr/>
        <a:lstStyle/>
        <a:p>
          <a:pPr algn="just"/>
          <a:endParaRPr lang="ru-RU" sz="320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C970B11-FFC4-4D11-AFC6-BE0FD631DD9B}" type="pres">
      <dgm:prSet presAssocID="{03683BD9-1E53-4374-B0E8-1E9B569A4803}" presName="Name0" presStyleCnt="0">
        <dgm:presLayoutVars>
          <dgm:chMax val="7"/>
          <dgm:chPref val="7"/>
          <dgm:dir/>
        </dgm:presLayoutVars>
      </dgm:prSet>
      <dgm:spPr/>
      <dgm:t>
        <a:bodyPr/>
        <a:lstStyle/>
        <a:p>
          <a:endParaRPr lang="ru-RU"/>
        </a:p>
      </dgm:t>
    </dgm:pt>
    <dgm:pt modelId="{0B5EB69F-9719-4E0A-A2B7-EBC46A9B7170}" type="pres">
      <dgm:prSet presAssocID="{03683BD9-1E53-4374-B0E8-1E9B569A4803}" presName="Name1" presStyleCnt="0"/>
      <dgm:spPr/>
    </dgm:pt>
    <dgm:pt modelId="{B7C057C0-102E-4782-B967-882E5D90CD4E}" type="pres">
      <dgm:prSet presAssocID="{03683BD9-1E53-4374-B0E8-1E9B569A4803}" presName="cycle" presStyleCnt="0"/>
      <dgm:spPr/>
    </dgm:pt>
    <dgm:pt modelId="{D3FE2FCD-0B6D-47B8-9BE8-9A0DD8B86A4E}" type="pres">
      <dgm:prSet presAssocID="{03683BD9-1E53-4374-B0E8-1E9B569A4803}" presName="srcNode" presStyleLbl="node1" presStyleIdx="0" presStyleCnt="7"/>
      <dgm:spPr/>
    </dgm:pt>
    <dgm:pt modelId="{8E679F49-E0FE-493C-BB38-7477D1E89E8A}" type="pres">
      <dgm:prSet presAssocID="{03683BD9-1E53-4374-B0E8-1E9B569A4803}" presName="conn" presStyleLbl="parChTrans1D2" presStyleIdx="0" presStyleCnt="1"/>
      <dgm:spPr/>
      <dgm:t>
        <a:bodyPr/>
        <a:lstStyle/>
        <a:p>
          <a:endParaRPr lang="ru-RU"/>
        </a:p>
      </dgm:t>
    </dgm:pt>
    <dgm:pt modelId="{4A255DB6-EAD1-4159-9F30-5973606E66D1}" type="pres">
      <dgm:prSet presAssocID="{03683BD9-1E53-4374-B0E8-1E9B569A4803}" presName="extraNode" presStyleLbl="node1" presStyleIdx="0" presStyleCnt="7"/>
      <dgm:spPr/>
    </dgm:pt>
    <dgm:pt modelId="{EF1EA56B-88E6-4568-BFEB-986D17DC2EF6}" type="pres">
      <dgm:prSet presAssocID="{03683BD9-1E53-4374-B0E8-1E9B569A4803}" presName="dstNode" presStyleLbl="node1" presStyleIdx="0" presStyleCnt="7"/>
      <dgm:spPr/>
    </dgm:pt>
    <dgm:pt modelId="{1A358E89-DECD-4FB0-9117-6FA147DD1B20}" type="pres">
      <dgm:prSet presAssocID="{5B2D4400-1092-4EC3-AAFC-E252CF365475}" presName="text_1" presStyleLbl="node1" presStyleIdx="0" presStyleCnt="7" custScaleY="146883" custLinFactNeighborX="84" custLinFactNeighborY="-202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9D2CBA7-DBE7-490A-AC33-D8E607292E90}" type="pres">
      <dgm:prSet presAssocID="{5B2D4400-1092-4EC3-AAFC-E252CF365475}" presName="accent_1" presStyleCnt="0"/>
      <dgm:spPr/>
    </dgm:pt>
    <dgm:pt modelId="{90D65D83-F09D-42DC-AFBB-578323E629DF}" type="pres">
      <dgm:prSet presAssocID="{5B2D4400-1092-4EC3-AAFC-E252CF365475}" presName="accentRepeatNode" presStyleLbl="solidFgAcc1" presStyleIdx="0" presStyleCnt="7"/>
      <dgm:spPr/>
    </dgm:pt>
    <dgm:pt modelId="{50672633-5510-47EA-8A1A-C59152FB02DA}" type="pres">
      <dgm:prSet presAssocID="{42129EE3-276E-45B4-A424-6F614DAE16FB}" presName="text_2" presStyleLbl="node1" presStyleIdx="1" presStyleCnt="7" custScaleY="17258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6B3C81E-D00F-447D-8AD5-4DFD29426B65}" type="pres">
      <dgm:prSet presAssocID="{42129EE3-276E-45B4-A424-6F614DAE16FB}" presName="accent_2" presStyleCnt="0"/>
      <dgm:spPr/>
    </dgm:pt>
    <dgm:pt modelId="{13028BD5-C31D-40EB-95D4-F5A6F6401587}" type="pres">
      <dgm:prSet presAssocID="{42129EE3-276E-45B4-A424-6F614DAE16FB}" presName="accentRepeatNode" presStyleLbl="solidFgAcc1" presStyleIdx="1" presStyleCnt="7"/>
      <dgm:spPr/>
    </dgm:pt>
    <dgm:pt modelId="{07C6EA02-E9A4-49C7-B068-94FB9FB86C9E}" type="pres">
      <dgm:prSet presAssocID="{340047F2-72FB-4414-98E3-1D8FC022F00C}" presName="text_3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3E9FE47-253F-4B39-A4A1-A8D95D5FE071}" type="pres">
      <dgm:prSet presAssocID="{340047F2-72FB-4414-98E3-1D8FC022F00C}" presName="accent_3" presStyleCnt="0"/>
      <dgm:spPr/>
    </dgm:pt>
    <dgm:pt modelId="{586AD9BB-AA47-40ED-AA59-6B19481B90A7}" type="pres">
      <dgm:prSet presAssocID="{340047F2-72FB-4414-98E3-1D8FC022F00C}" presName="accentRepeatNode" presStyleLbl="solidFgAcc1" presStyleIdx="2" presStyleCnt="7"/>
      <dgm:spPr/>
    </dgm:pt>
    <dgm:pt modelId="{243D954C-B966-44C1-A6A5-B7ECE2A34188}" type="pres">
      <dgm:prSet presAssocID="{5183E789-C860-4833-8A83-A885E6BB25E5}" presName="text_4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826EB00-01E1-469E-826D-14D93FF0D897}" type="pres">
      <dgm:prSet presAssocID="{5183E789-C860-4833-8A83-A885E6BB25E5}" presName="accent_4" presStyleCnt="0"/>
      <dgm:spPr/>
    </dgm:pt>
    <dgm:pt modelId="{E60807E9-AE13-41A7-A9B9-A15D753B1841}" type="pres">
      <dgm:prSet presAssocID="{5183E789-C860-4833-8A83-A885E6BB25E5}" presName="accentRepeatNode" presStyleLbl="solidFgAcc1" presStyleIdx="3" presStyleCnt="7"/>
      <dgm:spPr/>
    </dgm:pt>
    <dgm:pt modelId="{3C592BCF-5B8B-4BF8-9021-DEF4E5B5E2CB}" type="pres">
      <dgm:prSet presAssocID="{3591E5A9-1FA4-4B4D-AD55-C9C3D8AB6188}" presName="text_5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D3B785D-EA02-4E66-8565-465FBC5A13E0}" type="pres">
      <dgm:prSet presAssocID="{3591E5A9-1FA4-4B4D-AD55-C9C3D8AB6188}" presName="accent_5" presStyleCnt="0"/>
      <dgm:spPr/>
    </dgm:pt>
    <dgm:pt modelId="{AC8B92F0-A465-466E-91D8-102E59F5BAD6}" type="pres">
      <dgm:prSet presAssocID="{3591E5A9-1FA4-4B4D-AD55-C9C3D8AB6188}" presName="accentRepeatNode" presStyleLbl="solidFgAcc1" presStyleIdx="4" presStyleCnt="7"/>
      <dgm:spPr/>
    </dgm:pt>
    <dgm:pt modelId="{7BBD0F4A-4EF4-4A22-9825-5889CED50975}" type="pres">
      <dgm:prSet presAssocID="{CDD4E5D4-99C4-4577-8F2D-81D6D1B4D588}" presName="text_6" presStyleLbl="node1" presStyleIdx="5" presStyleCnt="7" custScaleY="1410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A7ACAE-CA62-4C7F-9D40-9541B230B5BB}" type="pres">
      <dgm:prSet presAssocID="{CDD4E5D4-99C4-4577-8F2D-81D6D1B4D588}" presName="accent_6" presStyleCnt="0"/>
      <dgm:spPr/>
    </dgm:pt>
    <dgm:pt modelId="{457D7199-7F56-4DF3-9B7E-8A918557F078}" type="pres">
      <dgm:prSet presAssocID="{CDD4E5D4-99C4-4577-8F2D-81D6D1B4D588}" presName="accentRepeatNode" presStyleLbl="solidFgAcc1" presStyleIdx="5" presStyleCnt="7"/>
      <dgm:spPr/>
    </dgm:pt>
    <dgm:pt modelId="{4027E287-2761-4CFB-B5E1-831A72366BCD}" type="pres">
      <dgm:prSet presAssocID="{8CDCB9EC-38DA-40CF-9F78-087E44096C10}" presName="text_7" presStyleLbl="node1" presStyleIdx="6" presStyleCnt="7" custScaleY="1381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7563503-DFF2-4C5F-BEAD-57F150516D83}" type="pres">
      <dgm:prSet presAssocID="{8CDCB9EC-38DA-40CF-9F78-087E44096C10}" presName="accent_7" presStyleCnt="0"/>
      <dgm:spPr/>
    </dgm:pt>
    <dgm:pt modelId="{7FC4206C-17FF-4DA2-A44E-6412DF4C0C7A}" type="pres">
      <dgm:prSet presAssocID="{8CDCB9EC-38DA-40CF-9F78-087E44096C10}" presName="accentRepeatNode" presStyleLbl="solidFgAcc1" presStyleIdx="6" presStyleCnt="7"/>
      <dgm:spPr/>
    </dgm:pt>
  </dgm:ptLst>
  <dgm:cxnLst>
    <dgm:cxn modelId="{934EA388-7E6D-4985-A518-AD5B44B8B835}" srcId="{03683BD9-1E53-4374-B0E8-1E9B569A4803}" destId="{42129EE3-276E-45B4-A424-6F614DAE16FB}" srcOrd="1" destOrd="0" parTransId="{7093BF7F-AD6F-4ADF-B064-08D96D4E370B}" sibTransId="{F6ED873A-819C-4063-86A5-21628D8AEF5A}"/>
    <dgm:cxn modelId="{D2CD529E-1EDB-4F14-A685-1087315006F3}" type="presOf" srcId="{ABFDAA42-3F88-4BA6-964A-EF8655E6856D}" destId="{8E679F49-E0FE-493C-BB38-7477D1E89E8A}" srcOrd="0" destOrd="0" presId="urn:microsoft.com/office/officeart/2008/layout/VerticalCurvedList"/>
    <dgm:cxn modelId="{3F79B9B4-C7F7-46B4-ABED-C6F575325B6E}" type="presOf" srcId="{3591E5A9-1FA4-4B4D-AD55-C9C3D8AB6188}" destId="{3C592BCF-5B8B-4BF8-9021-DEF4E5B5E2CB}" srcOrd="0" destOrd="0" presId="urn:microsoft.com/office/officeart/2008/layout/VerticalCurvedList"/>
    <dgm:cxn modelId="{9E05319E-FFE8-4A81-A854-8BCABB4F1CDF}" srcId="{03683BD9-1E53-4374-B0E8-1E9B569A4803}" destId="{E0D80CC0-19F2-4FB3-808D-6CD1C5B7E948}" srcOrd="8" destOrd="0" parTransId="{E8046791-989B-4BE0-AF9D-42D8A6E1328E}" sibTransId="{0E0D1C01-8280-4A22-AE71-34FAEF769DA4}"/>
    <dgm:cxn modelId="{4182A7AF-F25E-4BFF-A826-88078EBBB2E1}" srcId="{03683BD9-1E53-4374-B0E8-1E9B569A4803}" destId="{AD088E1F-5863-4027-8F88-FAAE7E00124C}" srcOrd="7" destOrd="0" parTransId="{331781EE-BD20-405D-933E-B22CD9B7B95A}" sibTransId="{26C24CDC-121C-4BB1-ADEC-7B7438DAC5B6}"/>
    <dgm:cxn modelId="{FD0A533B-25C4-40C1-BC64-A5321C02DA26}" srcId="{03683BD9-1E53-4374-B0E8-1E9B569A4803}" destId="{CDD4E5D4-99C4-4577-8F2D-81D6D1B4D588}" srcOrd="5" destOrd="0" parTransId="{58ACED8F-4D71-4C86-AEA0-7B25FF86E806}" sibTransId="{9B269A54-60F6-4A63-8888-EAF95FE8F105}"/>
    <dgm:cxn modelId="{0EC81693-531E-43D9-A971-F511AA631D72}" srcId="{03683BD9-1E53-4374-B0E8-1E9B569A4803}" destId="{340047F2-72FB-4414-98E3-1D8FC022F00C}" srcOrd="2" destOrd="0" parTransId="{11D19951-FAC6-4BD3-A47D-F0A00AFAAFFE}" sibTransId="{0FC5E070-7467-479F-8A2D-D2BD73B09F1B}"/>
    <dgm:cxn modelId="{72793E23-BECD-46B3-BE69-0FFFA058B994}" type="presOf" srcId="{42129EE3-276E-45B4-A424-6F614DAE16FB}" destId="{50672633-5510-47EA-8A1A-C59152FB02DA}" srcOrd="0" destOrd="0" presId="urn:microsoft.com/office/officeart/2008/layout/VerticalCurvedList"/>
    <dgm:cxn modelId="{836394B5-C628-4C2A-857A-66582528BC56}" type="presOf" srcId="{03683BD9-1E53-4374-B0E8-1E9B569A4803}" destId="{3C970B11-FFC4-4D11-AFC6-BE0FD631DD9B}" srcOrd="0" destOrd="0" presId="urn:microsoft.com/office/officeart/2008/layout/VerticalCurvedList"/>
    <dgm:cxn modelId="{8471F29D-6C25-496E-9CFB-DBAA56560760}" type="presOf" srcId="{5B2D4400-1092-4EC3-AAFC-E252CF365475}" destId="{1A358E89-DECD-4FB0-9117-6FA147DD1B20}" srcOrd="0" destOrd="0" presId="urn:microsoft.com/office/officeart/2008/layout/VerticalCurvedList"/>
    <dgm:cxn modelId="{10BCDD28-EFA1-47B1-9EE0-2A464C93D5E1}" type="presOf" srcId="{340047F2-72FB-4414-98E3-1D8FC022F00C}" destId="{07C6EA02-E9A4-49C7-B068-94FB9FB86C9E}" srcOrd="0" destOrd="0" presId="urn:microsoft.com/office/officeart/2008/layout/VerticalCurvedList"/>
    <dgm:cxn modelId="{04FE8A8A-F044-454C-BB85-7BA1723BAC7E}" srcId="{03683BD9-1E53-4374-B0E8-1E9B569A4803}" destId="{5183E789-C860-4833-8A83-A885E6BB25E5}" srcOrd="3" destOrd="0" parTransId="{03A60403-406E-4B21-9560-7436DED6BFDC}" sibTransId="{FC079E78-8EBF-4568-B3B3-28DE0754B719}"/>
    <dgm:cxn modelId="{6040AED6-E0F5-44A3-A414-68D8F7F364AE}" type="presOf" srcId="{5183E789-C860-4833-8A83-A885E6BB25E5}" destId="{243D954C-B966-44C1-A6A5-B7ECE2A34188}" srcOrd="0" destOrd="0" presId="urn:microsoft.com/office/officeart/2008/layout/VerticalCurvedList"/>
    <dgm:cxn modelId="{56EF7DBB-65F4-4783-9B78-E499858A38A1}" srcId="{03683BD9-1E53-4374-B0E8-1E9B569A4803}" destId="{3591E5A9-1FA4-4B4D-AD55-C9C3D8AB6188}" srcOrd="4" destOrd="0" parTransId="{168CD73C-8F90-4767-9DC6-04BD0BC983B9}" sibTransId="{442380CF-94ED-49B9-87EC-4DFCB03B9C28}"/>
    <dgm:cxn modelId="{555A3183-4384-4CB4-A185-DBFECCDA4D20}" type="presOf" srcId="{8CDCB9EC-38DA-40CF-9F78-087E44096C10}" destId="{4027E287-2761-4CFB-B5E1-831A72366BCD}" srcOrd="0" destOrd="0" presId="urn:microsoft.com/office/officeart/2008/layout/VerticalCurvedList"/>
    <dgm:cxn modelId="{21110050-9E16-44B7-A4D5-193AEEEFA11C}" srcId="{03683BD9-1E53-4374-B0E8-1E9B569A4803}" destId="{5B2D4400-1092-4EC3-AAFC-E252CF365475}" srcOrd="0" destOrd="0" parTransId="{7FC898CB-0B46-490A-A6F3-11F6C2C197ED}" sibTransId="{ABFDAA42-3F88-4BA6-964A-EF8655E6856D}"/>
    <dgm:cxn modelId="{5F00FC73-41F3-4E00-8DBD-7CABBBA1B24C}" type="presOf" srcId="{CDD4E5D4-99C4-4577-8F2D-81D6D1B4D588}" destId="{7BBD0F4A-4EF4-4A22-9825-5889CED50975}" srcOrd="0" destOrd="0" presId="urn:microsoft.com/office/officeart/2008/layout/VerticalCurvedList"/>
    <dgm:cxn modelId="{EF8A2184-8C6F-4731-A1D2-4CEAF7DCE06D}" srcId="{03683BD9-1E53-4374-B0E8-1E9B569A4803}" destId="{8CDCB9EC-38DA-40CF-9F78-087E44096C10}" srcOrd="6" destOrd="0" parTransId="{7F8CF782-3CE1-4837-9057-87308C2015CB}" sibTransId="{C11697E9-8C53-440D-B307-12B5B88E557C}"/>
    <dgm:cxn modelId="{6E7D014D-A694-4F72-85B4-46133DB59876}" type="presParOf" srcId="{3C970B11-FFC4-4D11-AFC6-BE0FD631DD9B}" destId="{0B5EB69F-9719-4E0A-A2B7-EBC46A9B7170}" srcOrd="0" destOrd="0" presId="urn:microsoft.com/office/officeart/2008/layout/VerticalCurvedList"/>
    <dgm:cxn modelId="{DFB1845D-A916-450E-962D-2874CE49E055}" type="presParOf" srcId="{0B5EB69F-9719-4E0A-A2B7-EBC46A9B7170}" destId="{B7C057C0-102E-4782-B967-882E5D90CD4E}" srcOrd="0" destOrd="0" presId="urn:microsoft.com/office/officeart/2008/layout/VerticalCurvedList"/>
    <dgm:cxn modelId="{21E48C88-5C46-4EF3-9B2E-34D792EF7FAD}" type="presParOf" srcId="{B7C057C0-102E-4782-B967-882E5D90CD4E}" destId="{D3FE2FCD-0B6D-47B8-9BE8-9A0DD8B86A4E}" srcOrd="0" destOrd="0" presId="urn:microsoft.com/office/officeart/2008/layout/VerticalCurvedList"/>
    <dgm:cxn modelId="{2E75732B-6FA2-4176-B2DD-848F395AE51F}" type="presParOf" srcId="{B7C057C0-102E-4782-B967-882E5D90CD4E}" destId="{8E679F49-E0FE-493C-BB38-7477D1E89E8A}" srcOrd="1" destOrd="0" presId="urn:microsoft.com/office/officeart/2008/layout/VerticalCurvedList"/>
    <dgm:cxn modelId="{D73EE1F0-80D3-49D9-9D09-DAB85B1C49B2}" type="presParOf" srcId="{B7C057C0-102E-4782-B967-882E5D90CD4E}" destId="{4A255DB6-EAD1-4159-9F30-5973606E66D1}" srcOrd="2" destOrd="0" presId="urn:microsoft.com/office/officeart/2008/layout/VerticalCurvedList"/>
    <dgm:cxn modelId="{EAA641EA-C8D7-4671-BF20-EFE87D2F1EBA}" type="presParOf" srcId="{B7C057C0-102E-4782-B967-882E5D90CD4E}" destId="{EF1EA56B-88E6-4568-BFEB-986D17DC2EF6}" srcOrd="3" destOrd="0" presId="urn:microsoft.com/office/officeart/2008/layout/VerticalCurvedList"/>
    <dgm:cxn modelId="{2547FF11-D58B-4D73-8E6A-7F65E6D1C2EF}" type="presParOf" srcId="{0B5EB69F-9719-4E0A-A2B7-EBC46A9B7170}" destId="{1A358E89-DECD-4FB0-9117-6FA147DD1B20}" srcOrd="1" destOrd="0" presId="urn:microsoft.com/office/officeart/2008/layout/VerticalCurvedList"/>
    <dgm:cxn modelId="{A69435FC-4B72-46A4-9E4B-8BAC009D5DA0}" type="presParOf" srcId="{0B5EB69F-9719-4E0A-A2B7-EBC46A9B7170}" destId="{19D2CBA7-DBE7-490A-AC33-D8E607292E90}" srcOrd="2" destOrd="0" presId="urn:microsoft.com/office/officeart/2008/layout/VerticalCurvedList"/>
    <dgm:cxn modelId="{0CB9D7DF-12FE-4D73-85DE-906DB1170215}" type="presParOf" srcId="{19D2CBA7-DBE7-490A-AC33-D8E607292E90}" destId="{90D65D83-F09D-42DC-AFBB-578323E629DF}" srcOrd="0" destOrd="0" presId="urn:microsoft.com/office/officeart/2008/layout/VerticalCurvedList"/>
    <dgm:cxn modelId="{202A1AF4-09FE-41C7-BDAC-616D30203452}" type="presParOf" srcId="{0B5EB69F-9719-4E0A-A2B7-EBC46A9B7170}" destId="{50672633-5510-47EA-8A1A-C59152FB02DA}" srcOrd="3" destOrd="0" presId="urn:microsoft.com/office/officeart/2008/layout/VerticalCurvedList"/>
    <dgm:cxn modelId="{D45A8581-CA31-4C03-AD57-6BAD8779E78F}" type="presParOf" srcId="{0B5EB69F-9719-4E0A-A2B7-EBC46A9B7170}" destId="{16B3C81E-D00F-447D-8AD5-4DFD29426B65}" srcOrd="4" destOrd="0" presId="urn:microsoft.com/office/officeart/2008/layout/VerticalCurvedList"/>
    <dgm:cxn modelId="{0A45E044-CCF1-482A-A9D6-5BF73B68FEDC}" type="presParOf" srcId="{16B3C81E-D00F-447D-8AD5-4DFD29426B65}" destId="{13028BD5-C31D-40EB-95D4-F5A6F6401587}" srcOrd="0" destOrd="0" presId="urn:microsoft.com/office/officeart/2008/layout/VerticalCurvedList"/>
    <dgm:cxn modelId="{67A69C76-4694-4028-A938-20495ED549BE}" type="presParOf" srcId="{0B5EB69F-9719-4E0A-A2B7-EBC46A9B7170}" destId="{07C6EA02-E9A4-49C7-B068-94FB9FB86C9E}" srcOrd="5" destOrd="0" presId="urn:microsoft.com/office/officeart/2008/layout/VerticalCurvedList"/>
    <dgm:cxn modelId="{E429391F-4A93-40AC-BE50-B2167780A167}" type="presParOf" srcId="{0B5EB69F-9719-4E0A-A2B7-EBC46A9B7170}" destId="{73E9FE47-253F-4B39-A4A1-A8D95D5FE071}" srcOrd="6" destOrd="0" presId="urn:microsoft.com/office/officeart/2008/layout/VerticalCurvedList"/>
    <dgm:cxn modelId="{171915BD-F27B-459B-91E1-F16E9FD37062}" type="presParOf" srcId="{73E9FE47-253F-4B39-A4A1-A8D95D5FE071}" destId="{586AD9BB-AA47-40ED-AA59-6B19481B90A7}" srcOrd="0" destOrd="0" presId="urn:microsoft.com/office/officeart/2008/layout/VerticalCurvedList"/>
    <dgm:cxn modelId="{0638DA86-DF23-4984-BD17-2A68B4222D30}" type="presParOf" srcId="{0B5EB69F-9719-4E0A-A2B7-EBC46A9B7170}" destId="{243D954C-B966-44C1-A6A5-B7ECE2A34188}" srcOrd="7" destOrd="0" presId="urn:microsoft.com/office/officeart/2008/layout/VerticalCurvedList"/>
    <dgm:cxn modelId="{B962257F-E213-444A-8CBE-B70D366656B2}" type="presParOf" srcId="{0B5EB69F-9719-4E0A-A2B7-EBC46A9B7170}" destId="{5826EB00-01E1-469E-826D-14D93FF0D897}" srcOrd="8" destOrd="0" presId="urn:microsoft.com/office/officeart/2008/layout/VerticalCurvedList"/>
    <dgm:cxn modelId="{6C3A2020-C57D-4980-840B-E1F2000F57BE}" type="presParOf" srcId="{5826EB00-01E1-469E-826D-14D93FF0D897}" destId="{E60807E9-AE13-41A7-A9B9-A15D753B1841}" srcOrd="0" destOrd="0" presId="urn:microsoft.com/office/officeart/2008/layout/VerticalCurvedList"/>
    <dgm:cxn modelId="{D779A9BC-76C3-4BE1-A273-AFD3EB591A91}" type="presParOf" srcId="{0B5EB69F-9719-4E0A-A2B7-EBC46A9B7170}" destId="{3C592BCF-5B8B-4BF8-9021-DEF4E5B5E2CB}" srcOrd="9" destOrd="0" presId="urn:microsoft.com/office/officeart/2008/layout/VerticalCurvedList"/>
    <dgm:cxn modelId="{D06815FB-DA39-4054-8394-6A9EB1C227B1}" type="presParOf" srcId="{0B5EB69F-9719-4E0A-A2B7-EBC46A9B7170}" destId="{DD3B785D-EA02-4E66-8565-465FBC5A13E0}" srcOrd="10" destOrd="0" presId="urn:microsoft.com/office/officeart/2008/layout/VerticalCurvedList"/>
    <dgm:cxn modelId="{C417049F-5013-4938-B6E1-3EE860C73A17}" type="presParOf" srcId="{DD3B785D-EA02-4E66-8565-465FBC5A13E0}" destId="{AC8B92F0-A465-466E-91D8-102E59F5BAD6}" srcOrd="0" destOrd="0" presId="urn:microsoft.com/office/officeart/2008/layout/VerticalCurvedList"/>
    <dgm:cxn modelId="{456FFA69-F3C2-4FBF-A665-49248E22A105}" type="presParOf" srcId="{0B5EB69F-9719-4E0A-A2B7-EBC46A9B7170}" destId="{7BBD0F4A-4EF4-4A22-9825-5889CED50975}" srcOrd="11" destOrd="0" presId="urn:microsoft.com/office/officeart/2008/layout/VerticalCurvedList"/>
    <dgm:cxn modelId="{7AF8392D-EC3C-4927-829F-356859334DDC}" type="presParOf" srcId="{0B5EB69F-9719-4E0A-A2B7-EBC46A9B7170}" destId="{2AA7ACAE-CA62-4C7F-9D40-9541B230B5BB}" srcOrd="12" destOrd="0" presId="urn:microsoft.com/office/officeart/2008/layout/VerticalCurvedList"/>
    <dgm:cxn modelId="{80EB544A-F630-47C5-8546-AF2282446490}" type="presParOf" srcId="{2AA7ACAE-CA62-4C7F-9D40-9541B230B5BB}" destId="{457D7199-7F56-4DF3-9B7E-8A918557F078}" srcOrd="0" destOrd="0" presId="urn:microsoft.com/office/officeart/2008/layout/VerticalCurvedList"/>
    <dgm:cxn modelId="{AA27904D-7F54-4DE9-9F56-9665A8FB444A}" type="presParOf" srcId="{0B5EB69F-9719-4E0A-A2B7-EBC46A9B7170}" destId="{4027E287-2761-4CFB-B5E1-831A72366BCD}" srcOrd="13" destOrd="0" presId="urn:microsoft.com/office/officeart/2008/layout/VerticalCurvedList"/>
    <dgm:cxn modelId="{D38BA1FD-144B-4964-B409-2DE81B598A4D}" type="presParOf" srcId="{0B5EB69F-9719-4E0A-A2B7-EBC46A9B7170}" destId="{27563503-DFF2-4C5F-BEAD-57F150516D83}" srcOrd="14" destOrd="0" presId="urn:microsoft.com/office/officeart/2008/layout/VerticalCurvedList"/>
    <dgm:cxn modelId="{5780A639-9EAD-4165-8702-C7481CA5785E}" type="presParOf" srcId="{27563503-DFF2-4C5F-BEAD-57F150516D83}" destId="{7FC4206C-17FF-4DA2-A44E-6412DF4C0C7A}" srcOrd="0" destOrd="0" presId="urn:microsoft.com/office/officeart/2008/layout/VerticalCurve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5E0FA03E-7C1C-450D-A11F-5E319111F81D}" type="doc">
      <dgm:prSet loTypeId="urn:microsoft.com/office/officeart/2005/8/layout/venn3" loCatId="relationship" qsTypeId="urn:microsoft.com/office/officeart/2005/8/quickstyle/3d3" qsCatId="3D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5E1A3E40-1270-4D81-85D7-4D6E8E1CDA24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эффективности, высоких результатов и качества труда осуществляются </a:t>
          </a: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основе анализа трудовой деятельности работников.</a:t>
          </a:r>
          <a:endParaRPr lang="ru-RU" sz="2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8E24205D-2AD6-4078-B795-49D80BB6FE9A}" type="parTrans" cxnId="{F517F96B-AC1F-4F49-90F8-14B4BE9BC6B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A1AD27CA-C098-4651-A54E-138C7869D00A}" type="sibTrans" cxnId="{F517F96B-AC1F-4F49-90F8-14B4BE9BC6BD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5B65C37-CE10-4C71-BA53-A4A5FFDB98D5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распределения стимулирующих выплат конкретным работникам </a:t>
          </a: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быть различными</a:t>
          </a:r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на основе балльной оценки.</a:t>
          </a:r>
          <a:endParaRPr lang="ru-RU" sz="2400" b="1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34DF99C3-5EE6-4931-841C-C72EB9341A3D}" type="parTrans" cxnId="{8BAA7C87-AA62-4052-8EA9-BF7914D4850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B1ECCACB-2923-4E69-BC80-B486BE41327F}" type="sibTrans" cxnId="{8BAA7C87-AA62-4052-8EA9-BF7914D4850A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997C8369-8B01-4C46-8CBB-42CE466FF884}">
      <dgm:prSet custT="1"/>
      <dgm:spPr/>
      <dgm:t>
        <a:bodyPr/>
        <a:lstStyle/>
        <a:p>
          <a:pPr rtl="0"/>
          <a:r>
            <a: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целью распределения стимулирующих выплат оценку достижения установленных целевых показателей рекомендуется производить </a:t>
          </a:r>
          <a:r>
            <a:rPr lang="ru-RU" sz="2400" b="1" u="sng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 созданной комиссией.</a:t>
          </a:r>
          <a:endParaRPr lang="ru-RU" sz="2400" b="1" u="sng" dirty="0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D3CEADA-19D4-4586-B5E4-3C48FEF9C0CE}" type="parTrans" cxnId="{A0AFA380-BCBA-4C1A-85D4-A632224B7FB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2820B22B-537B-4075-97E7-0016447F3200}" type="sibTrans" cxnId="{A0AFA380-BCBA-4C1A-85D4-A632224B7FB3}">
      <dgm:prSet/>
      <dgm:spPr/>
      <dgm:t>
        <a:bodyPr/>
        <a:lstStyle/>
        <a:p>
          <a:endParaRPr lang="ru-RU" sz="2000" b="1">
            <a:latin typeface="Times New Roman" panose="02020603050405020304" pitchFamily="18" charset="0"/>
            <a:cs typeface="Times New Roman" panose="02020603050405020304" pitchFamily="18" charset="0"/>
          </a:endParaRPr>
        </a:p>
      </dgm:t>
    </dgm:pt>
    <dgm:pt modelId="{69AED0D3-0477-42C3-9E73-60983840AF03}" type="pres">
      <dgm:prSet presAssocID="{5E0FA03E-7C1C-450D-A11F-5E319111F81D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8F81D3B0-2B06-41E3-B504-75BC49FDD54F}" type="pres">
      <dgm:prSet presAssocID="{5E1A3E40-1270-4D81-85D7-4D6E8E1CDA24}" presName="Name5" presStyleLbl="venn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919B421-66C0-44FC-94D6-CD9C6F580AA6}" type="pres">
      <dgm:prSet presAssocID="{A1AD27CA-C098-4651-A54E-138C7869D00A}" presName="space" presStyleCnt="0"/>
      <dgm:spPr/>
    </dgm:pt>
    <dgm:pt modelId="{9D9A99F3-B507-4F3D-B8EF-98C9394C6521}" type="pres">
      <dgm:prSet presAssocID="{35B65C37-CE10-4C71-BA53-A4A5FFDB98D5}" presName="Name5" presStyleLbl="venn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2D7D46-35E9-4766-8DCC-5D3B1295826E}" type="pres">
      <dgm:prSet presAssocID="{B1ECCACB-2923-4E69-BC80-B486BE41327F}" presName="space" presStyleCnt="0"/>
      <dgm:spPr/>
    </dgm:pt>
    <dgm:pt modelId="{A0D7CB8B-393E-4F5C-99AF-AA6EFD407C13}" type="pres">
      <dgm:prSet presAssocID="{997C8369-8B01-4C46-8CBB-42CE466FF884}" presName="Name5" presStyleLbl="venn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C65737B-5C01-45A9-807E-4C6D161E7DFC}" type="presOf" srcId="{5E1A3E40-1270-4D81-85D7-4D6E8E1CDA24}" destId="{8F81D3B0-2B06-41E3-B504-75BC49FDD54F}" srcOrd="0" destOrd="0" presId="urn:microsoft.com/office/officeart/2005/8/layout/venn3"/>
    <dgm:cxn modelId="{A0B07787-FF37-4D4E-8EE7-2A958D722710}" type="presOf" srcId="{5E0FA03E-7C1C-450D-A11F-5E319111F81D}" destId="{69AED0D3-0477-42C3-9E73-60983840AF03}" srcOrd="0" destOrd="0" presId="urn:microsoft.com/office/officeart/2005/8/layout/venn3"/>
    <dgm:cxn modelId="{FF81A0A8-0C50-473D-8BDB-BBE88B350BAF}" type="presOf" srcId="{997C8369-8B01-4C46-8CBB-42CE466FF884}" destId="{A0D7CB8B-393E-4F5C-99AF-AA6EFD407C13}" srcOrd="0" destOrd="0" presId="urn:microsoft.com/office/officeart/2005/8/layout/venn3"/>
    <dgm:cxn modelId="{A0AFA380-BCBA-4C1A-85D4-A632224B7FB3}" srcId="{5E0FA03E-7C1C-450D-A11F-5E319111F81D}" destId="{997C8369-8B01-4C46-8CBB-42CE466FF884}" srcOrd="2" destOrd="0" parTransId="{6D3CEADA-19D4-4586-B5E4-3C48FEF9C0CE}" sibTransId="{2820B22B-537B-4075-97E7-0016447F3200}"/>
    <dgm:cxn modelId="{F517F96B-AC1F-4F49-90F8-14B4BE9BC6BD}" srcId="{5E0FA03E-7C1C-450D-A11F-5E319111F81D}" destId="{5E1A3E40-1270-4D81-85D7-4D6E8E1CDA24}" srcOrd="0" destOrd="0" parTransId="{8E24205D-2AD6-4078-B795-49D80BB6FE9A}" sibTransId="{A1AD27CA-C098-4651-A54E-138C7869D00A}"/>
    <dgm:cxn modelId="{8BAA7C87-AA62-4052-8EA9-BF7914D4850A}" srcId="{5E0FA03E-7C1C-450D-A11F-5E319111F81D}" destId="{35B65C37-CE10-4C71-BA53-A4A5FFDB98D5}" srcOrd="1" destOrd="0" parTransId="{34DF99C3-5EE6-4931-841C-C72EB9341A3D}" sibTransId="{B1ECCACB-2923-4E69-BC80-B486BE41327F}"/>
    <dgm:cxn modelId="{A98082F3-B776-42A4-B639-F9B10974F6A5}" type="presOf" srcId="{35B65C37-CE10-4C71-BA53-A4A5FFDB98D5}" destId="{9D9A99F3-B507-4F3D-B8EF-98C9394C6521}" srcOrd="0" destOrd="0" presId="urn:microsoft.com/office/officeart/2005/8/layout/venn3"/>
    <dgm:cxn modelId="{1EEA779E-3F93-47CB-BC8F-D044F39EB14D}" type="presParOf" srcId="{69AED0D3-0477-42C3-9E73-60983840AF03}" destId="{8F81D3B0-2B06-41E3-B504-75BC49FDD54F}" srcOrd="0" destOrd="0" presId="urn:microsoft.com/office/officeart/2005/8/layout/venn3"/>
    <dgm:cxn modelId="{6CAE0004-802E-4B66-8F89-E26E52ABFBEA}" type="presParOf" srcId="{69AED0D3-0477-42C3-9E73-60983840AF03}" destId="{5919B421-66C0-44FC-94D6-CD9C6F580AA6}" srcOrd="1" destOrd="0" presId="urn:microsoft.com/office/officeart/2005/8/layout/venn3"/>
    <dgm:cxn modelId="{E0B9BD87-9692-4115-9F03-9BD0E067139C}" type="presParOf" srcId="{69AED0D3-0477-42C3-9E73-60983840AF03}" destId="{9D9A99F3-B507-4F3D-B8EF-98C9394C6521}" srcOrd="2" destOrd="0" presId="urn:microsoft.com/office/officeart/2005/8/layout/venn3"/>
    <dgm:cxn modelId="{F5B2966E-7C27-425A-839E-5866F7A10BDE}" type="presParOf" srcId="{69AED0D3-0477-42C3-9E73-60983840AF03}" destId="{B22D7D46-35E9-4766-8DCC-5D3B1295826E}" srcOrd="3" destOrd="0" presId="urn:microsoft.com/office/officeart/2005/8/layout/venn3"/>
    <dgm:cxn modelId="{85FD6631-3894-417D-9FB6-B5D237EA0232}" type="presParOf" srcId="{69AED0D3-0477-42C3-9E73-60983840AF03}" destId="{A0D7CB8B-393E-4F5C-99AF-AA6EFD407C13}" srcOrd="4" destOrd="0" presId="urn:microsoft.com/office/officeart/2005/8/layout/venn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82063BC-6160-4B0D-845A-024F5CC0EE1D}">
      <dsp:nvSpPr>
        <dsp:cNvPr id="0" name=""/>
        <dsp:cNvSpPr/>
      </dsp:nvSpPr>
      <dsp:spPr>
        <a:xfrm>
          <a:off x="0" y="0"/>
          <a:ext cx="11745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C8C964-14B9-45DE-A74E-0E0784B246C8}">
      <dsp:nvSpPr>
        <dsp:cNvPr id="0" name=""/>
        <dsp:cNvSpPr/>
      </dsp:nvSpPr>
      <dsp:spPr>
        <a:xfrm>
          <a:off x="0" y="0"/>
          <a:ext cx="11745797" cy="148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Невыплата или неполная выплата в установленный срок заработной платы, других выплат, либо установление заработной платы менее размера, предусмотренного трудовым законодательством влечет наказание в виде </a:t>
          </a:r>
          <a:r>
            <a:rPr lang="ru-RU" sz="2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предупреждения или штрафа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размере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от 10 тыс. до 20 тыс. руб. для должностных лиц, от 30 тыс. до 50 тыс. руб. – для организаций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.(ст. 52.7 КоАП РФ)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0"/>
        <a:ext cx="11745797" cy="1484761"/>
      </dsp:txXfrm>
    </dsp:sp>
    <dsp:sp modelId="{B7E9F3FF-3313-436E-8EB7-AF8476255568}">
      <dsp:nvSpPr>
        <dsp:cNvPr id="0" name=""/>
        <dsp:cNvSpPr/>
      </dsp:nvSpPr>
      <dsp:spPr>
        <a:xfrm>
          <a:off x="0" y="1484762"/>
          <a:ext cx="11745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778ED0B-7D83-4B97-919C-A76414437373}">
      <dsp:nvSpPr>
        <dsp:cNvPr id="0" name=""/>
        <dsp:cNvSpPr/>
      </dsp:nvSpPr>
      <dsp:spPr>
        <a:xfrm>
          <a:off x="0" y="1484761"/>
          <a:ext cx="11745797" cy="148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Новым законом также изменен размер материальной ответственности работодателя за задержку зарплаты и иных выплат: он будет обязан выплатить их с </a:t>
          </a:r>
          <a:r>
            <a:rPr lang="ru-RU" sz="20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уплатой процентов в размере не ниже одной сто пятидесятой действующей в это время ключевой ставки Банка России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(ранее размер процентов составлял не ниже одной трехсотой действующей ключевой ставки (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1"/>
            </a:rPr>
            <a:t>ст. 236 ТК РФ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1484761"/>
        <a:ext cx="11745797" cy="1484761"/>
      </dsp:txXfrm>
    </dsp:sp>
    <dsp:sp modelId="{BBFC7CC2-2B17-4EB9-9FE7-23919137274B}">
      <dsp:nvSpPr>
        <dsp:cNvPr id="0" name=""/>
        <dsp:cNvSpPr/>
      </dsp:nvSpPr>
      <dsp:spPr>
        <a:xfrm>
          <a:off x="0" y="2969524"/>
          <a:ext cx="11745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E9F4C0B-7176-45A5-8F2E-DF9EDF151C98}">
      <dsp:nvSpPr>
        <dsp:cNvPr id="0" name=""/>
        <dsp:cNvSpPr/>
      </dsp:nvSpPr>
      <dsp:spPr>
        <a:xfrm>
          <a:off x="0" y="2969523"/>
          <a:ext cx="11745797" cy="148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Установлено, что за разрешением индивидуального трудового спора о невыплате или неполной выплате зарплаты и других выплат работник может обратиться в суд </a:t>
          </a:r>
          <a:r>
            <a:rPr lang="ru-RU" sz="2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течение года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 дня установленного срока выплаты таких сумм, в том числе если работодатель должен был выплатить их при увольнении этого работника. До вступления в силу новых правил сохранялся трехмесячный срок, в течение которого работник сможет обратиться в суд за разрешением индивидуального трудового спора (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2"/>
            </a:rPr>
            <a:t>ст. 392 ТК РФ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2969523"/>
        <a:ext cx="11745797" cy="1484761"/>
      </dsp:txXfrm>
    </dsp:sp>
    <dsp:sp modelId="{CB4BBBA2-DA1E-4DA6-921C-9BDC108DF000}">
      <dsp:nvSpPr>
        <dsp:cNvPr id="0" name=""/>
        <dsp:cNvSpPr/>
      </dsp:nvSpPr>
      <dsp:spPr>
        <a:xfrm>
          <a:off x="0" y="4454286"/>
          <a:ext cx="11745797" cy="0"/>
        </a:xfrm>
        <a:prstGeom prst="lin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99F0D31-5A03-445E-B2F1-40C06E7FB77D}">
      <dsp:nvSpPr>
        <dsp:cNvPr id="0" name=""/>
        <dsp:cNvSpPr/>
      </dsp:nvSpPr>
      <dsp:spPr>
        <a:xfrm>
          <a:off x="0" y="4454285"/>
          <a:ext cx="11745797" cy="148476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t" anchorCtr="0">
          <a:noAutofit/>
        </a:bodyPr>
        <a:lstStyle/>
        <a:p>
          <a:pPr lvl="0" algn="just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Соответствующие иски суды смогут рассматривать </a:t>
          </a:r>
          <a:r>
            <a:rPr lang="ru-RU" sz="2000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по месту жительства работника 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(ранее, по общему правилу, иски предъявлялись в суд по месту жительства гражданина-ответчика или по месту нахождения ответчика-организации (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  <a:hlinkClick xmlns:r="http://schemas.openxmlformats.org/officeDocument/2006/relationships" r:id="rId3"/>
            </a:rPr>
            <a:t>ст. 28 ГПК РФ</a:t>
          </a:r>
          <a:r>
            <a:rPr lang="ru-RU" sz="20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).</a:t>
          </a:r>
          <a:endParaRPr lang="ru-RU" sz="20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0" y="4454285"/>
        <a:ext cx="11745797" cy="148476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2953F41-2756-46DC-85B8-EA9220EC3932}">
      <dsp:nvSpPr>
        <dsp:cNvPr id="0" name=""/>
        <dsp:cNvSpPr/>
      </dsp:nvSpPr>
      <dsp:spPr>
        <a:xfrm>
          <a:off x="265493" y="4553"/>
          <a:ext cx="10557263" cy="5983695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9070" tIns="179070" rIns="179070" bIns="179070" numCol="1" spcCol="1270" anchor="ctr" anchorCtr="0">
          <a:noAutofit/>
        </a:bodyPr>
        <a:lstStyle/>
        <a:p>
          <a:pPr lvl="0" algn="just" defTabSz="2089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Для других категорий работников медицинской организации </a:t>
          </a:r>
          <a:r>
            <a:rPr lang="ru-RU" sz="47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условия и порядок установления выплат за эффективность, высокие результаты и качество труда устанавливаются  </a:t>
          </a:r>
          <a:r>
            <a:rPr lang="ru-RU" sz="47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в коллективном договоре и (или) локальных нормативных актах учреждения</a:t>
          </a:r>
          <a:endParaRPr lang="ru-RU" sz="47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557593" y="296653"/>
        <a:ext cx="9973063" cy="539949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E679F49-E0FE-493C-BB38-7477D1E89E8A}">
      <dsp:nvSpPr>
        <dsp:cNvPr id="0" name=""/>
        <dsp:cNvSpPr/>
      </dsp:nvSpPr>
      <dsp:spPr>
        <a:xfrm>
          <a:off x="-5436087" y="-832795"/>
          <a:ext cx="6476031" cy="6476031"/>
        </a:xfrm>
        <a:prstGeom prst="blockArc">
          <a:avLst>
            <a:gd name="adj1" fmla="val 18900000"/>
            <a:gd name="adj2" fmla="val 2700000"/>
            <a:gd name="adj3" fmla="val 334"/>
          </a:avLst>
        </a:pr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58E89-DECD-4FB0-9117-6FA147DD1B20}">
      <dsp:nvSpPr>
        <dsp:cNvPr id="0" name=""/>
        <dsp:cNvSpPr/>
      </dsp:nvSpPr>
      <dsp:spPr>
        <a:xfrm>
          <a:off x="346926" y="27705"/>
          <a:ext cx="11278138" cy="64213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1. Выполнение (перевыполнение) государственного задания (планового задания, установленных норм нагрузки);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46926" y="27705"/>
        <a:ext cx="11278138" cy="642132"/>
      </dsp:txXfrm>
    </dsp:sp>
    <dsp:sp modelId="{90D65D83-F09D-42DC-AFBB-578323E629DF}">
      <dsp:nvSpPr>
        <dsp:cNvPr id="0" name=""/>
        <dsp:cNvSpPr/>
      </dsp:nvSpPr>
      <dsp:spPr>
        <a:xfrm>
          <a:off x="64219" y="164036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672633-5510-47EA-8A1A-C59152FB02DA}">
      <dsp:nvSpPr>
        <dsp:cNvPr id="0" name=""/>
        <dsp:cNvSpPr/>
      </dsp:nvSpPr>
      <dsp:spPr>
        <a:xfrm>
          <a:off x="733351" y="716156"/>
          <a:ext cx="10882239" cy="75451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2. Повышение качества оказываемых услуг (положительная динамика достижений по показателям доступности государственных услуг, уровень удовлетворенности потребителя качеством государственных услуг);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351" y="716156"/>
        <a:ext cx="10882239" cy="754512"/>
      </dsp:txXfrm>
    </dsp:sp>
    <dsp:sp modelId="{13028BD5-C31D-40EB-95D4-F5A6F6401587}">
      <dsp:nvSpPr>
        <dsp:cNvPr id="0" name=""/>
        <dsp:cNvSpPr/>
      </dsp:nvSpPr>
      <dsp:spPr>
        <a:xfrm>
          <a:off x="460118" y="820180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7C6EA02-E9A4-49C7-B068-94FB9FB86C9E}">
      <dsp:nvSpPr>
        <dsp:cNvPr id="0" name=""/>
        <dsp:cNvSpPr/>
      </dsp:nvSpPr>
      <dsp:spPr>
        <a:xfrm>
          <a:off x="950302" y="1530489"/>
          <a:ext cx="10665288" cy="43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3. Качественное выполнение отраслевых стандартов и соблюдение протоколов ведения больных;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302" y="1530489"/>
        <a:ext cx="10665288" cy="437172"/>
      </dsp:txXfrm>
    </dsp:sp>
    <dsp:sp modelId="{586AD9BB-AA47-40ED-AA59-6B19481B90A7}">
      <dsp:nvSpPr>
        <dsp:cNvPr id="0" name=""/>
        <dsp:cNvSpPr/>
      </dsp:nvSpPr>
      <dsp:spPr>
        <a:xfrm>
          <a:off x="677069" y="1475842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3D954C-B966-44C1-A6A5-B7ECE2A34188}">
      <dsp:nvSpPr>
        <dsp:cNvPr id="0" name=""/>
        <dsp:cNvSpPr/>
      </dsp:nvSpPr>
      <dsp:spPr>
        <a:xfrm>
          <a:off x="1019572" y="2186633"/>
          <a:ext cx="10596017" cy="43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4. Соблюдение этики и деонтологии;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1019572" y="2186633"/>
        <a:ext cx="10596017" cy="437172"/>
      </dsp:txXfrm>
    </dsp:sp>
    <dsp:sp modelId="{E60807E9-AE13-41A7-A9B9-A15D753B1841}">
      <dsp:nvSpPr>
        <dsp:cNvPr id="0" name=""/>
        <dsp:cNvSpPr/>
      </dsp:nvSpPr>
      <dsp:spPr>
        <a:xfrm>
          <a:off x="746339" y="2131987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C592BCF-5B8B-4BF8-9021-DEF4E5B5E2CB}">
      <dsp:nvSpPr>
        <dsp:cNvPr id="0" name=""/>
        <dsp:cNvSpPr/>
      </dsp:nvSpPr>
      <dsp:spPr>
        <a:xfrm>
          <a:off x="950302" y="2842777"/>
          <a:ext cx="10665288" cy="437172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smtClean="0">
              <a:latin typeface="Times New Roman" panose="02020603050405020304" pitchFamily="18" charset="0"/>
              <a:cs typeface="Times New Roman" panose="02020603050405020304" pitchFamily="18" charset="0"/>
            </a:rPr>
            <a:t>5. Отсутствие  обоснованных жалоб;</a:t>
          </a:r>
          <a:endParaRPr lang="ru-RU" sz="1800" kern="120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950302" y="2842777"/>
        <a:ext cx="10665288" cy="437172"/>
      </dsp:txXfrm>
    </dsp:sp>
    <dsp:sp modelId="{AC8B92F0-A465-466E-91D8-102E59F5BAD6}">
      <dsp:nvSpPr>
        <dsp:cNvPr id="0" name=""/>
        <dsp:cNvSpPr/>
      </dsp:nvSpPr>
      <dsp:spPr>
        <a:xfrm>
          <a:off x="677069" y="2788131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BBD0F4A-4EF4-4A22-9825-5889CED50975}">
      <dsp:nvSpPr>
        <dsp:cNvPr id="0" name=""/>
        <dsp:cNvSpPr/>
      </dsp:nvSpPr>
      <dsp:spPr>
        <a:xfrm>
          <a:off x="733351" y="3408721"/>
          <a:ext cx="10882239" cy="616610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6. Отсутствие замечаний (актов, предписаний) от руководства и контролирующих органов по ведению и заполнению утвержденной документации;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33351" y="3408721"/>
        <a:ext cx="10882239" cy="616610"/>
      </dsp:txXfrm>
    </dsp:sp>
    <dsp:sp modelId="{457D7199-7F56-4DF3-9B7E-8A918557F078}">
      <dsp:nvSpPr>
        <dsp:cNvPr id="0" name=""/>
        <dsp:cNvSpPr/>
      </dsp:nvSpPr>
      <dsp:spPr>
        <a:xfrm>
          <a:off x="460118" y="3443793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027E287-2761-4CFB-B5E1-831A72366BCD}">
      <dsp:nvSpPr>
        <dsp:cNvPr id="0" name=""/>
        <dsp:cNvSpPr/>
      </dsp:nvSpPr>
      <dsp:spPr>
        <a:xfrm>
          <a:off x="337452" y="4071217"/>
          <a:ext cx="11278138" cy="603906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347006" tIns="45720" rIns="45720" bIns="45720" numCol="1" spcCol="1270" anchor="ctr" anchorCtr="0">
          <a:noAutofit/>
        </a:bodyPr>
        <a:lstStyle/>
        <a:p>
          <a:pPr lvl="0" algn="just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7. Участие в общественной работе, принятие участия в разработке и внедрении мероприятий, проектов, программ направленных на совершенствование деятельности учреждения;</a:t>
          </a:r>
          <a:endParaRPr lang="ru-RU" sz="1800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337452" y="4071217"/>
        <a:ext cx="11278138" cy="603906"/>
      </dsp:txXfrm>
    </dsp:sp>
    <dsp:sp modelId="{7FC4206C-17FF-4DA2-A44E-6412DF4C0C7A}">
      <dsp:nvSpPr>
        <dsp:cNvPr id="0" name=""/>
        <dsp:cNvSpPr/>
      </dsp:nvSpPr>
      <dsp:spPr>
        <a:xfrm>
          <a:off x="64219" y="4099938"/>
          <a:ext cx="546465" cy="546465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300000" contourW="12700" prstMaterial="flat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81D3B0-2B06-41E3-B504-75BC49FDD54F}">
      <dsp:nvSpPr>
        <dsp:cNvPr id="0" name=""/>
        <dsp:cNvSpPr/>
      </dsp:nvSpPr>
      <dsp:spPr>
        <a:xfrm>
          <a:off x="4975" y="654162"/>
          <a:ext cx="4350932" cy="43509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446" tIns="30480" rIns="239446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Оценка эффективности, высоких результатов и качества труда осуществляются </a:t>
          </a: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на основе анализа трудовой деятельности работников.</a:t>
          </a:r>
          <a:endParaRPr lang="ru-RU" sz="2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642154" y="1291341"/>
        <a:ext cx="3076574" cy="3076574"/>
      </dsp:txXfrm>
    </dsp:sp>
    <dsp:sp modelId="{9D9A99F3-B507-4F3D-B8EF-98C9394C6521}">
      <dsp:nvSpPr>
        <dsp:cNvPr id="0" name=""/>
        <dsp:cNvSpPr/>
      </dsp:nvSpPr>
      <dsp:spPr>
        <a:xfrm>
          <a:off x="3485722" y="654162"/>
          <a:ext cx="4350932" cy="43509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446" tIns="30480" rIns="239446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Механизмы распределения стимулирующих выплат конкретным работникам </a:t>
          </a: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могут быть различными</a:t>
          </a: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, в том числе на основе балльной оценки.</a:t>
          </a:r>
          <a:endParaRPr lang="ru-RU" sz="2400" b="1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4122901" y="1291341"/>
        <a:ext cx="3076574" cy="3076574"/>
      </dsp:txXfrm>
    </dsp:sp>
    <dsp:sp modelId="{A0D7CB8B-393E-4F5C-99AF-AA6EFD407C13}">
      <dsp:nvSpPr>
        <dsp:cNvPr id="0" name=""/>
        <dsp:cNvSpPr/>
      </dsp:nvSpPr>
      <dsp:spPr>
        <a:xfrm>
          <a:off x="6966468" y="654162"/>
          <a:ext cx="4350932" cy="4350932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2700" prstMaterial="clear">
          <a:bevelT w="177800" h="254000"/>
          <a:bevelB w="152400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239446" tIns="30480" rIns="239446" bIns="3048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 целью распределения стимулирующих выплат оценку достижения установленных целевых показателей рекомендуется производить </a:t>
          </a:r>
          <a:r>
            <a:rPr lang="ru-RU" sz="2400" b="1" u="sng" kern="1200" dirty="0" smtClean="0">
              <a:latin typeface="Times New Roman" panose="02020603050405020304" pitchFamily="18" charset="0"/>
              <a:cs typeface="Times New Roman" panose="02020603050405020304" pitchFamily="18" charset="0"/>
            </a:rPr>
            <a:t>специально созданной комиссией.</a:t>
          </a:r>
          <a:endParaRPr lang="ru-RU" sz="2400" b="1" u="sng" kern="1200" dirty="0">
            <a:latin typeface="Times New Roman" panose="02020603050405020304" pitchFamily="18" charset="0"/>
            <a:cs typeface="Times New Roman" panose="02020603050405020304" pitchFamily="18" charset="0"/>
          </a:endParaRPr>
        </a:p>
      </dsp:txBody>
      <dsp:txXfrm>
        <a:off x="7603647" y="1291341"/>
        <a:ext cx="3076574" cy="307657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LinedList">
  <dgm:title val=""/>
  <dgm:desc val=""/>
  <dgm:catLst>
    <dgm:cat type="hierarchy" pri="8000"/>
    <dgm:cat type="list" pri="2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clrData>
  <dgm:layoutNode name="vert0">
    <dgm:varLst>
      <dgm:dir/>
      <dgm:animOne val="branch"/>
      <dgm:animLvl val="lvl"/>
    </dgm:varLst>
    <dgm:choose name="Name0">
      <dgm:if name="Name1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horz1" refType="w"/>
      <dgm:constr type="h" for="ch" forName="horz1" refType="h"/>
      <dgm:constr type="h" for="des" forName="vert1" refType="h"/>
      <dgm:constr type="h" for="des" forName="tx1" refType="h"/>
      <dgm:constr type="h" for="des" forName="horz2" refType="h"/>
      <dgm:constr type="h" for="des" forName="vert2" refType="h"/>
      <dgm:constr type="h" for="des" forName="horz3" refType="h"/>
      <dgm:constr type="h" for="des" forName="vert3" refType="h"/>
      <dgm:constr type="h" for="des" forName="horz4" refType="h"/>
      <dgm:constr type="h" for="des" ptType="node" refType="h"/>
      <dgm:constr type="primFontSz" for="des" forName="tx1" op="equ" val="65"/>
      <dgm:constr type="primFontSz" for="des" forName="tx2" op="equ" val="65"/>
      <dgm:constr type="primFontSz" for="des" forName="tx3" op="equ" val="65"/>
      <dgm:constr type="primFontSz" for="des" forName="tx4" op="equ" val="65"/>
      <dgm:constr type="w" for="des" forName="thickLine" refType="w"/>
      <dgm:constr type="h" for="des" forName="thickLine"/>
      <dgm:constr type="h" for="des" forName="thinLine1"/>
      <dgm:constr type="h" for="des" forName="thinLine2b"/>
      <dgm:constr type="h" for="des" forName="thinLine3"/>
      <dgm:constr type="h" for="des" forName="vertSpace2a" refType="h" fact="0.05"/>
      <dgm:constr type="h" for="des" forName="vertSpace2b" refType="h" refFor="des" refForName="vertSpace2a"/>
    </dgm:constrLst>
    <dgm:forEach name="Name3" axis="ch" ptType="node">
      <dgm:layoutNode name="thickLine" styleLbl="alignNode1">
        <dgm:alg type="sp"/>
        <dgm:shape xmlns:r="http://schemas.openxmlformats.org/officeDocument/2006/relationships" type="line" r:blip="">
          <dgm:adjLst/>
        </dgm:shape>
        <dgm:presOf/>
      </dgm:layoutNode>
      <dgm:layoutNode name="horz1">
        <dgm:choose name="Name4">
          <dgm:if name="Name5" func="var" arg="dir" op="equ" val="norm">
            <dgm:alg type="lin">
              <dgm:param type="linDir" val="fromL"/>
              <dgm:param type="nodeVertAlign" val="t"/>
            </dgm:alg>
          </dgm:if>
          <dgm:else name="Name6">
            <dgm:alg type="lin">
              <dgm:param type="linDir" val="fromR"/>
              <dgm:param type="nodeVertAlign" val="t"/>
            </dgm:alg>
          </dgm:else>
        </dgm:choose>
        <dgm:shape xmlns:r="http://schemas.openxmlformats.org/officeDocument/2006/relationships" r:blip="">
          <dgm:adjLst/>
        </dgm:shape>
        <dgm:presOf/>
        <dgm:choose name="Name7">
          <dgm:if name="Name8" axis="root des" func="maxDepth" op="equ" val="1">
            <dgm:constrLst>
              <dgm:constr type="w" for="ch" forName="tx1" refType="w"/>
            </dgm:constrLst>
          </dgm:if>
          <dgm:if name="Name9" axis="root des" func="maxDepth" op="equ" val="2">
            <dgm:constrLst>
              <dgm:constr type="w" for="ch" forName="tx1" refType="w" fact="0.2"/>
              <dgm:constr type="w" for="des" forName="tx2" refType="w" fact="0.785"/>
              <dgm:constr type="w" for="des" forName="horzSpace2" refType="w" fact="0.015"/>
              <dgm:constr type="w" for="des" forName="thinLine2b" refType="w" fact="0.8"/>
            </dgm:constrLst>
          </dgm:if>
          <dgm:if name="Name10" axis="root des" func="maxDepth" op="equ" val="3">
            <dgm:constrLst>
              <dgm:constr type="w" for="ch" forName="tx1" refType="w" fact="0.2"/>
              <dgm:constr type="w" for="des" forName="tx2" refType="w" fact="0.385"/>
              <dgm:constr type="w" for="des" forName="tx3" refType="w" fact="0.385"/>
              <dgm:constr type="w" for="des" forName="horzSpace2" refType="w" fact="0.015"/>
              <dgm:constr type="w" for="des" forName="horzSpace3" refType="w" fact="0.015"/>
              <dgm:constr type="w" for="des" forName="thinLine2b" refType="w" fact="0.8"/>
              <dgm:constr type="w" for="des" forName="thinLine3" refType="w" fact="0.385"/>
            </dgm:constrLst>
          </dgm:if>
          <dgm:if name="Name11" axis="root des" func="maxDepth" op="gte" val="4">
            <dgm:constrLst>
              <dgm:constr type="w" for="ch" forName="tx1" refType="w" fact="0.2"/>
              <dgm:constr type="w" for="des" forName="tx2" refType="w" fact="0.2516"/>
              <dgm:constr type="w" for="des" forName="tx3" refType="w" fact="0.2516"/>
              <dgm:constr type="w" for="des" forName="tx4" refType="w" fact="0.2516"/>
              <dgm:constr type="w" for="des" forName="horzSpace2" refType="w" fact="0.015"/>
              <dgm:constr type="w" for="des" forName="horzSpace3" refType="w" fact="0.015"/>
              <dgm:constr type="w" for="des" forName="horzSpace4" refType="w" fact="0.015"/>
              <dgm:constr type="w" for="des" forName="thinLine2b" refType="w" fact="0.8"/>
              <dgm:constr type="w" for="des" forName="thinLine3" refType="w" fact="0.5332"/>
            </dgm:constrLst>
          </dgm:if>
          <dgm:else name="Name12"/>
        </dgm:choose>
        <dgm:layoutNode name="tx1" styleLbl="revTx"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vert1">
          <dgm:choose name="Name13">
            <dgm:if name="Name14" func="var" arg="dir" op="equ" val="norm">
              <dgm:alg type="lin">
                <dgm:param type="linDir" val="fromT"/>
                <dgm:param type="nodeHorzAlign" val="l"/>
              </dgm:alg>
            </dgm:if>
            <dgm:else name="Name15">
              <dgm:alg type="lin">
                <dgm:param type="linDir" val="fromT"/>
                <dgm:param type="nodeHorzAlign" val="r"/>
              </dgm:alg>
            </dgm:else>
          </dgm:choose>
          <dgm:shape xmlns:r="http://schemas.openxmlformats.org/officeDocument/2006/relationships" r:blip="">
            <dgm:adjLst/>
          </dgm:shape>
          <dgm:presOf/>
          <dgm:forEach name="Name16" axis="ch" ptType="node">
            <dgm:choose name="Name17">
              <dgm:if name="Name18" axis="self" ptType="node" func="pos" op="equ" val="1">
                <dgm:layoutNode name="vertSpace2a">
                  <dgm:alg type="sp"/>
                  <dgm:shape xmlns:r="http://schemas.openxmlformats.org/officeDocument/2006/relationships" r:blip="">
                    <dgm:adjLst/>
                  </dgm:shape>
                  <dgm:presOf/>
                </dgm:layoutNode>
              </dgm:if>
              <dgm:else name="Name19"/>
            </dgm:choose>
            <dgm:layoutNode name="horz2">
              <dgm:choose name="Name20">
                <dgm:if name="Name21" func="var" arg="dir" op="equ" val="norm">
                  <dgm:alg type="lin">
                    <dgm:param type="linDir" val="fromL"/>
                    <dgm:param type="nodeVertAlign" val="t"/>
                  </dgm:alg>
                </dgm:if>
                <dgm:else name="Name22">
                  <dgm:alg type="lin">
                    <dgm:param type="linDir" val="fromR"/>
                    <dgm:param type="nodeVertAlign" val="t"/>
                  </dgm:alg>
                </dgm:else>
              </dgm:choose>
              <dgm:shape xmlns:r="http://schemas.openxmlformats.org/officeDocument/2006/relationships" r:blip="">
                <dgm:adjLst/>
              </dgm:shape>
              <dgm:presOf/>
              <dgm:layoutNode name="horzSpace2">
                <dgm:alg type="sp"/>
                <dgm:shape xmlns:r="http://schemas.openxmlformats.org/officeDocument/2006/relationships" r:blip="">
                  <dgm:adjLst/>
                </dgm:shape>
                <dgm:presOf/>
              </dgm:layoutNode>
              <dgm:layoutNode name="tx2" styleLbl="revTx">
                <dgm:alg type="tx">
                  <dgm:param type="parTxLTRAlign" val="l"/>
                  <dgm:param type="parTxRTLAlign" val="r"/>
                  <dgm:param type="txAnchorVert" val="t"/>
                </dgm:alg>
                <dgm:shape xmlns:r="http://schemas.openxmlformats.org/officeDocument/2006/relationships" type="rect" r:blip="">
                  <dgm:adjLst/>
                </dgm:shape>
                <dgm:presOf axis="self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layoutNode name="vert2">
                <dgm:choose name="Name23">
                  <dgm:if name="Name24" func="var" arg="dir" op="equ" val="norm">
                    <dgm:alg type="lin">
                      <dgm:param type="linDir" val="fromT"/>
                      <dgm:param type="nodeHorzAlign" val="l"/>
                    </dgm:alg>
                  </dgm:if>
                  <dgm:else name="Name25">
                    <dgm:alg type="lin">
                      <dgm:param type="linDir" val="fromT"/>
                      <dgm:param type="node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forEach name="Name26" axis="ch" ptType="node">
                  <dgm:layoutNode name="horz3">
                    <dgm:choose name="Name27">
                      <dgm:if name="Name28" func="var" arg="dir" op="equ" val="norm">
                        <dgm:alg type="lin">
                          <dgm:param type="linDir" val="fromL"/>
                          <dgm:param type="nodeVertAlign" val="t"/>
                        </dgm:alg>
                      </dgm:if>
                      <dgm:else name="Name29">
                        <dgm:alg type="lin">
                          <dgm:param type="linDir" val="fromR"/>
                          <dgm:param type="nodeVertAlign" val="t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layoutNode name="horzSpace3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</dgm:layoutNode>
                    <dgm:layoutNode name="tx3" styleLbl="revTx">
                      <dgm:alg type="tx">
                        <dgm:param type="parTxLTRAlign" val="l"/>
                        <dgm:param type="parTxRTLAlign" val="r"/>
                        <dgm:param type="txAnchorVert" val="t"/>
                      </dgm:alg>
                      <dgm:shape xmlns:r="http://schemas.openxmlformats.org/officeDocument/2006/relationships" type="rect" r:blip="">
                        <dgm:adjLst/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vert3">
                      <dgm:choose name="Name30">
                        <dgm:if name="Name31" func="var" arg="dir" op="equ" val="norm">
                          <dgm:alg type="lin">
                            <dgm:param type="linDir" val="fromT"/>
                            <dgm:param type="nodeHorzAlign" val="l"/>
                          </dgm:alg>
                        </dgm:if>
                        <dgm:else name="Name32">
                          <dgm:alg type="lin">
                            <dgm:param type="linDir" val="fromT"/>
                            <dgm:param type="nodeHorzAlign" val="r"/>
                          </dgm:alg>
                        </dgm:else>
                      </dgm:choose>
                      <dgm:shape xmlns:r="http://schemas.openxmlformats.org/officeDocument/2006/relationships" r:blip="">
                        <dgm:adjLst/>
                      </dgm:shape>
                      <dgm:presOf/>
                      <dgm:forEach name="Name33" axis="ch" ptType="node">
                        <dgm:layoutNode name="horz4">
                          <dgm:choose name="Name34">
                            <dgm:if name="Name35" func="var" arg="dir" op="equ" val="norm">
                              <dgm:alg type="lin">
                                <dgm:param type="linDir" val="fromL"/>
                                <dgm:param type="nodeVertAlign" val="t"/>
                              </dgm:alg>
                            </dgm:if>
                            <dgm:else name="Name36">
                              <dgm:alg type="lin">
                                <dgm:param type="linDir" val="fromR"/>
                                <dgm:param type="nodeVertAlign" val="t"/>
                              </dgm:alg>
                            </dgm:else>
                          </dgm:choose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layoutNode name="horzSpace4">
                            <dgm:alg type="sp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</dgm:layoutNode>
                          <dgm:layoutNode name="tx4" styleLbl="revTx">
                            <dgm:varLst>
                              <dgm:bulletEnabled val="1"/>
                            </dgm:varLst>
                            <dgm:alg type="tx">
                              <dgm:param type="parTxLTRAlign" val="l"/>
                              <dgm:param type="parTxRTLAlign" val="r"/>
                              <dgm:param type="txAnchorVert" val="t"/>
                            </dgm:alg>
                            <dgm:shape xmlns:r="http://schemas.openxmlformats.org/officeDocument/2006/relationships" type="rect" r:blip="">
                              <dgm:adjLst/>
                            </dgm:shape>
                            <dgm:presOf axis="desOrSelf" ptType="node"/>
                            <dgm:constrLst>
                              <dgm:constr type="tMarg" refType="primFontSz" fact="0.3"/>
                              <dgm:constr type="bMarg" refType="primFontSz" fact="0.3"/>
                              <dgm:constr type="lMarg" refType="primFontSz" fact="0.3"/>
                              <dgm:constr type="r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layoutNode>
                      </dgm:forEach>
                    </dgm:layoutNode>
                  </dgm:layoutNode>
                  <dgm:forEach name="Name37" axis="followSib" ptType="sibTrans" cnt="1">
                    <dgm:layoutNode name="thinLine3" styleLbl="callout">
                      <dgm:alg type="sp"/>
                      <dgm:shape xmlns:r="http://schemas.openxmlformats.org/officeDocument/2006/relationships" type="line" r:blip="">
                        <dgm:adjLst/>
                      </dgm:shape>
                      <dgm:presOf/>
                    </dgm:layoutNode>
                  </dgm:forEach>
                </dgm:forEach>
              </dgm:layoutNode>
            </dgm:layoutNode>
            <dgm:layoutNode name="thinLine2b" styleLbl="callout">
              <dgm:alg type="sp"/>
              <dgm:shape xmlns:r="http://schemas.openxmlformats.org/officeDocument/2006/relationships" type="line" r:blip="">
                <dgm:adjLst/>
              </dgm:shape>
              <dgm:presOf/>
            </dgm:layoutNode>
            <dgm:layoutNode name="vertSpace2b">
              <dgm:alg type="sp"/>
              <dgm:shape xmlns:r="http://schemas.openxmlformats.org/officeDocument/2006/relationships" r:blip="">
                <dgm:adjLst/>
              </dgm:shape>
              <dgm:presOf/>
            </dgm:layoutNode>
          </dgm:forEach>
        </dgm:layoutNode>
      </dgm:layoutNod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6">
  <dgm:title val=""/>
  <dgm:desc val=""/>
  <dgm:catLst>
    <dgm:cat type="cycle" pri="4000"/>
    <dgm:cat type="relationship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  <dgm:param type="endSty" val="noArr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01"/>
                <dgm:constr type="endPad" refType="connDist" fact="0.01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CurvedList">
  <dgm:title val=""/>
  <dgm:desc val=""/>
  <dgm:catLst>
    <dgm:cat type="list" pri="2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7"/>
      <dgm:chPref val="7"/>
      <dgm:dir/>
    </dgm:varLst>
    <dgm:alg type="composite"/>
    <dgm:shape xmlns:r="http://schemas.openxmlformats.org/officeDocument/2006/relationships" r:blip="">
      <dgm:adjLst/>
    </dgm:shape>
    <dgm:constrLst>
      <dgm:constr type="w" for="ch" refType="h" refFor="ch" op="gte" fact="0.8"/>
    </dgm:constrLst>
    <dgm:layoutNode name="Name1">
      <dgm:alg type="composite"/>
      <dgm:shape xmlns:r="http://schemas.openxmlformats.org/officeDocument/2006/relationships" r:blip="">
        <dgm:adjLst/>
      </dgm:shape>
      <dgm:choose name="Name2">
        <dgm:if name="Name3" func="var" arg="dir" op="equ" val="norm">
          <dgm:choose name="Name4">
            <dgm:if name="Name5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h" fact="0.225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primFontSz" for="ch" ptType="node" op="equ" val="65"/>
              </dgm:constrLst>
            </dgm:if>
            <dgm:if name="Name6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h" fact="0.1891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h" fact="0.1891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primFontSz" for="ch" ptType="node" op="equ" val="65"/>
              </dgm:constrLst>
            </dgm:if>
            <dgm:if name="Name7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h" fact="0.1526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h" fact="0.2253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h" fact="0.1526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primFontSz" for="ch" ptType="node" op="equ" val="65"/>
              </dgm:constrLst>
            </dgm:if>
            <dgm:if name="Name8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h" fact="0.1268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h" fact="0.215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h" fact="0.21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h" fact="0.126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primFontSz" for="ch" ptType="node" op="equ" val="65"/>
              </dgm:constrLst>
            </dgm:if>
            <dgm:if name="Name9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h" fact="0.1082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h" fact="0.197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h" fact="0.2253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h" fact="0.1978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h" fact="0.1082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primFontSz" for="ch" ptType="node" op="equ" val="65"/>
              </dgm:constrLst>
            </dgm:if>
            <dgm:if name="Name10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h" fact="0.0943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h" fact="0.1809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h" fact="0.2205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h" fact="0.2205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h" fact="0.18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h" fact="0.0943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primFontSz" for="ch" ptType="node" op="equ" val="65"/>
              </dgm:constrLst>
            </dgm:if>
            <dgm:else name="Name11">
              <dgm:constrLst>
                <dgm:constr type="h" for="ch" forName="cycle" refType="h"/>
                <dgm:constr type="w" for="ch" forName="cycle" refType="h" refFor="ch" refForName="cycle" fact="0.26"/>
                <dgm:constr type="l" for="ch" forName="cycle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h" fact="0.0835"/>
                <dgm:constr type="l" for="ch" forName="text_1" refType="ctrX" refFor="ch" refForName="accent_1"/>
                <dgm:constr type="r" for="ch" forName="text_1" refType="w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l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h" fact="0.1658"/>
                <dgm:constr type="l" for="ch" forName="text_2" refType="ctrX" refFor="ch" refForName="accent_2"/>
                <dgm:constr type="r" for="ch" forName="text_2" refType="w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l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h" fact="0.2109"/>
                <dgm:constr type="l" for="ch" forName="text_3" refType="ctrX" refFor="ch" refForName="accent_3"/>
                <dgm:constr type="r" for="ch" forName="text_3" refType="w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l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h" fact="0.2253"/>
                <dgm:constr type="l" for="ch" forName="text_4" refType="ctrX" refFor="ch" refForName="accent_4"/>
                <dgm:constr type="r" for="ch" forName="text_4" refType="w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l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h" fact="0.2109"/>
                <dgm:constr type="l" for="ch" forName="text_5" refType="ctrX" refFor="ch" refForName="accent_5"/>
                <dgm:constr type="r" for="ch" forName="text_5" refType="w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l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h" fact="0.1658"/>
                <dgm:constr type="l" for="ch" forName="text_6" refType="ctrX" refFor="ch" refForName="accent_6"/>
                <dgm:constr type="r" for="ch" forName="text_6" refType="w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l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h" fact="0.0835"/>
                <dgm:constr type="l" for="ch" forName="text_7" refType="ctrX" refFor="ch" refForName="accent_7"/>
                <dgm:constr type="r" for="ch" forName="text_7" refType="w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lMarg" for="ch" forName="text_7" refType="w" refFor="ch" refForName="accent_7" fact="1.8"/>
                <dgm:constr type="primFontSz" for="ch" ptType="node" op="equ" val="65"/>
              </dgm:constrLst>
            </dgm:else>
          </dgm:choose>
        </dgm:if>
        <dgm:else name="Name12">
          <dgm:choose name="Name13">
            <dgm:if name="Name14" axis="ch" ptType="node" func="cnt" op="equ" val="1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625"/>
                <dgm:constr type="w" for="ch" forName="accent_1" refType="h" refFor="ch" refForName="accent_1" op="equ"/>
                <dgm:constr type="ctrY" for="ch" forName="accent_1" refType="h" fact="0.5"/>
                <dgm:constr type="ctrX" for="ch" forName="accent_1" refType="w"/>
                <dgm:constr type="ctrXOff" for="ch" forName="accent_1" refType="h" fact="-0.225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primFontSz" for="ch" ptType="node" op="equ" val="65"/>
              </dgm:constrLst>
            </dgm:if>
            <dgm:if name="Name15" axis="ch" ptType="node" func="cnt" op="equ" val="2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3571"/>
                <dgm:constr type="w" for="ch" forName="accent_1" refType="h" refFor="ch" refForName="accent_1" op="equ"/>
                <dgm:constr type="ctrY" for="ch" forName="accent_1" refType="h" fact="0.2857"/>
                <dgm:constr type="ctrX" for="ch" forName="accent_1" refType="w"/>
                <dgm:constr type="ctrXOff" for="ch" forName="accent_1" refType="h" fact="-0.1891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3571"/>
                <dgm:constr type="w" for="ch" forName="accent_2" refType="h" refFor="ch" refForName="accent_2" op="equ"/>
                <dgm:constr type="ctrY" for="ch" forName="accent_2" refType="h" fact="0.7143"/>
                <dgm:constr type="ctrX" for="ch" forName="accent_2" refType="w"/>
                <dgm:constr type="ctrXOff" for="ch" forName="accent_2" refType="h" fact="-0.1891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primFontSz" for="ch" ptType="node" op="equ" val="65"/>
              </dgm:constrLst>
            </dgm:if>
            <dgm:if name="Name16" axis="ch" ptType="node" func="cnt" op="equ" val="3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25"/>
                <dgm:constr type="w" for="ch" forName="accent_1" refType="h" refFor="ch" refForName="accent_1" op="equ"/>
                <dgm:constr type="ctrY" for="ch" forName="accent_1" refType="h" fact="0.2"/>
                <dgm:constr type="ctrX" for="ch" forName="accent_1" refType="w"/>
                <dgm:constr type="ctrXOff" for="ch" forName="accent_1" refType="h" fact="-0.1526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25"/>
                <dgm:constr type="w" for="ch" forName="accent_2" refType="h" refFor="ch" refForName="accent_2" op="equ"/>
                <dgm:constr type="ctrY" for="ch" forName="accent_2" refType="h" fact="0.5"/>
                <dgm:constr type="ctrX" for="ch" forName="accent_2" refType="w"/>
                <dgm:constr type="ctrXOff" for="ch" forName="accent_2" refType="h" fact="-0.2253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25"/>
                <dgm:constr type="w" for="ch" forName="accent_3" refType="h" refFor="ch" refForName="accent_3" op="equ"/>
                <dgm:constr type="ctrY" for="ch" forName="accent_3" refType="h" fact="0.8"/>
                <dgm:constr type="ctrX" for="ch" forName="accent_3" refType="w"/>
                <dgm:constr type="ctrXOff" for="ch" forName="accent_3" refType="h" fact="-0.1526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primFontSz" for="ch" ptType="node" op="equ" val="65"/>
              </dgm:constrLst>
            </dgm:if>
            <dgm:if name="Name17" axis="ch" ptType="node" func="cnt" op="equ" val="4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923"/>
                <dgm:constr type="w" for="ch" forName="accent_1" refType="h" refFor="ch" refForName="accent_1" op="equ"/>
                <dgm:constr type="ctrY" for="ch" forName="accent_1" refType="h" fact="0.1538"/>
                <dgm:constr type="ctrX" for="ch" forName="accent_1" refType="w"/>
                <dgm:constr type="ctrXOff" for="ch" forName="accent_1" refType="h" fact="-0.1268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923"/>
                <dgm:constr type="w" for="ch" forName="accent_2" refType="h" refFor="ch" refForName="accent_2" op="equ"/>
                <dgm:constr type="ctrY" for="ch" forName="accent_2" refType="h" fact="0.3846"/>
                <dgm:constr type="ctrX" for="ch" forName="accent_2" refType="w"/>
                <dgm:constr type="ctrXOff" for="ch" forName="accent_2" refType="h" fact="-0.215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923"/>
                <dgm:constr type="w" for="ch" forName="accent_3" refType="h" refFor="ch" refForName="accent_3" op="equ"/>
                <dgm:constr type="ctrY" for="ch" forName="accent_3" refType="h" fact="0.6154"/>
                <dgm:constr type="ctrX" for="ch" forName="accent_3" refType="w"/>
                <dgm:constr type="ctrXOff" for="ch" forName="accent_3" refType="h" fact="-0.21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923"/>
                <dgm:constr type="w" for="ch" forName="accent_4" refType="h" refFor="ch" refForName="accent_4" op="equ"/>
                <dgm:constr type="ctrY" for="ch" forName="accent_4" refType="h" fact="0.8462"/>
                <dgm:constr type="ctrX" for="ch" forName="accent_4" refType="w"/>
                <dgm:constr type="ctrXOff" for="ch" forName="accent_4" refType="h" fact="-0.126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primFontSz" for="ch" ptType="node" op="equ" val="65"/>
              </dgm:constrLst>
            </dgm:if>
            <dgm:if name="Name18" axis="ch" ptType="node" func="cnt" op="equ" val="5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563"/>
                <dgm:constr type="w" for="ch" forName="accent_1" refType="h" refFor="ch" refForName="accent_1" op="equ"/>
                <dgm:constr type="ctrY" for="ch" forName="accent_1" refType="h" fact="0.125"/>
                <dgm:constr type="ctrX" for="ch" forName="accent_1" refType="w"/>
                <dgm:constr type="ctrXOff" for="ch" forName="accent_1" refType="h" fact="-0.1082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563"/>
                <dgm:constr type="w" for="ch" forName="accent_2" refType="h" refFor="ch" refForName="accent_2" op="equ"/>
                <dgm:constr type="ctrY" for="ch" forName="accent_2" refType="h" fact="0.3125"/>
                <dgm:constr type="ctrX" for="ch" forName="accent_2" refType="w"/>
                <dgm:constr type="ctrXOff" for="ch" forName="accent_2" refType="h" fact="-0.197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563"/>
                <dgm:constr type="w" for="ch" forName="accent_3" refType="h" refFor="ch" refForName="accent_3" op="equ"/>
                <dgm:constr type="ctrY" for="ch" forName="accent_3" refType="h" fact="0.5"/>
                <dgm:constr type="ctrX" for="ch" forName="accent_3" refType="w"/>
                <dgm:constr type="ctrXOff" for="ch" forName="accent_3" refType="h" fact="-0.2253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563"/>
                <dgm:constr type="w" for="ch" forName="accent_4" refType="h" refFor="ch" refForName="accent_4" op="equ"/>
                <dgm:constr type="ctrY" for="ch" forName="accent_4" refType="h" fact="0.6875"/>
                <dgm:constr type="ctrX" for="ch" forName="accent_4" refType="w"/>
                <dgm:constr type="ctrXOff" for="ch" forName="accent_4" refType="h" fact="-0.1978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563"/>
                <dgm:constr type="w" for="ch" forName="accent_5" refType="h" refFor="ch" refForName="accent_5" op="equ"/>
                <dgm:constr type="ctrY" for="ch" forName="accent_5" refType="h" fact="0.875"/>
                <dgm:constr type="ctrX" for="ch" forName="accent_5" refType="w"/>
                <dgm:constr type="ctrXOff" for="ch" forName="accent_5" refType="h" fact="-0.1082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primFontSz" for="ch" ptType="node" op="equ" val="65"/>
              </dgm:constrLst>
            </dgm:if>
            <dgm:if name="Name19" axis="ch" ptType="node" func="cnt" op="equ" val="6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316"/>
                <dgm:constr type="w" for="ch" forName="accent_1" refType="h" refFor="ch" refForName="accent_1" op="equ"/>
                <dgm:constr type="ctrY" for="ch" forName="accent_1" refType="h" fact="0.1053"/>
                <dgm:constr type="ctrX" for="ch" forName="accent_1" refType="w"/>
                <dgm:constr type="ctrXOff" for="ch" forName="accent_1" refType="h" fact="-0.0943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316"/>
                <dgm:constr type="w" for="ch" forName="accent_2" refType="h" refFor="ch" refForName="accent_2" op="equ"/>
                <dgm:constr type="ctrY" for="ch" forName="accent_2" refType="h" fact="0.2632"/>
                <dgm:constr type="ctrX" for="ch" forName="accent_2" refType="w"/>
                <dgm:constr type="ctrXOff" for="ch" forName="accent_2" refType="h" fact="-0.1809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316"/>
                <dgm:constr type="w" for="ch" forName="accent_3" refType="h" refFor="ch" refForName="accent_3" op="equ"/>
                <dgm:constr type="ctrY" for="ch" forName="accent_3" refType="h" fact="0.4211"/>
                <dgm:constr type="ctrX" for="ch" forName="accent_3" refType="w"/>
                <dgm:constr type="ctrXOff" for="ch" forName="accent_3" refType="h" fact="-0.2205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316"/>
                <dgm:constr type="w" for="ch" forName="accent_4" refType="h" refFor="ch" refForName="accent_4" op="equ"/>
                <dgm:constr type="ctrY" for="ch" forName="accent_4" refType="h" fact="0.5789"/>
                <dgm:constr type="ctrX" for="ch" forName="accent_4" refType="w"/>
                <dgm:constr type="ctrXOff" for="ch" forName="accent_4" refType="h" fact="-0.2205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316"/>
                <dgm:constr type="w" for="ch" forName="accent_5" refType="h" refFor="ch" refForName="accent_5" op="equ"/>
                <dgm:constr type="ctrY" for="ch" forName="accent_5" refType="h" fact="0.7368"/>
                <dgm:constr type="ctrX" for="ch" forName="accent_5" refType="w"/>
                <dgm:constr type="ctrXOff" for="ch" forName="accent_5" refType="h" fact="-0.18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316"/>
                <dgm:constr type="w" for="ch" forName="accent_6" refType="h" refFor="ch" refForName="accent_6" op="equ"/>
                <dgm:constr type="ctrY" for="ch" forName="accent_6" refType="h" fact="0.8947"/>
                <dgm:constr type="ctrX" for="ch" forName="accent_6" refType="w"/>
                <dgm:constr type="ctrXOff" for="ch" forName="accent_6" refType="h" fact="-0.0943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primFontSz" for="ch" ptType="node" op="equ" val="65"/>
              </dgm:constrLst>
            </dgm:if>
            <dgm:else name="Name20">
              <dgm:constrLst>
                <dgm:constr type="h" for="ch" forName="cycle" refType="h"/>
                <dgm:constr type="w" for="ch" forName="cycle" refType="h" refFor="ch" refForName="cycle" fact="0.26"/>
                <dgm:constr type="r" for="ch" forName="cycle" refType="w"/>
                <dgm:constr type="ctrY" for="ch" forName="cycle" refType="h" fact="0.5"/>
                <dgm:constr type="diam" for="ch" forName="cycle" refType="h" fact="1.344"/>
                <dgm:constr type="h" for="ch" forName="accent_1" refType="h" fact="0.1136"/>
                <dgm:constr type="w" for="ch" forName="accent_1" refType="h" refFor="ch" refForName="accent_1" op="equ"/>
                <dgm:constr type="ctrY" for="ch" forName="accent_1" refType="h" fact="0.0909"/>
                <dgm:constr type="ctrX" for="ch" forName="accent_1" refType="w"/>
                <dgm:constr type="ctrXOff" for="ch" forName="accent_1" refType="h" fact="-0.0835"/>
                <dgm:constr type="r" for="ch" forName="text_1" refType="ctrX" refFor="ch" refForName="accent_1"/>
                <dgm:constr type="rOff" for="ch" forName="text_1" refType="ctrXOff" refFor="ch" refForName="accent_1"/>
                <dgm:constr type="l" for="ch" forName="text_1"/>
                <dgm:constr type="w" for="ch" forName="text_1" refType="h" refFor="ch" refForName="text_1" op="gte"/>
                <dgm:constr type="h" for="ch" forName="text_1" refType="h" refFor="ch" refForName="accent_1" fact="0.8"/>
                <dgm:constr type="ctrY" for="ch" forName="text_1" refType="ctrY" refFor="ch" refForName="accent_1"/>
                <dgm:constr type="rMarg" for="ch" forName="text_1" refType="w" refFor="ch" refForName="accent_1" fact="1.8"/>
                <dgm:constr type="h" for="ch" forName="accent_2" refType="h" fact="0.1136"/>
                <dgm:constr type="w" for="ch" forName="accent_2" refType="h" refFor="ch" refForName="accent_2" op="equ"/>
                <dgm:constr type="ctrY" for="ch" forName="accent_2" refType="h" fact="0.2273"/>
                <dgm:constr type="ctrX" for="ch" forName="accent_2" refType="w"/>
                <dgm:constr type="ctrXOff" for="ch" forName="accent_2" refType="h" fact="-0.1658"/>
                <dgm:constr type="r" for="ch" forName="text_2" refType="ctrX" refFor="ch" refForName="accent_2"/>
                <dgm:constr type="rOff" for="ch" forName="text_2" refType="ctrXOff" refFor="ch" refForName="accent_2"/>
                <dgm:constr type="l" for="ch" forName="text_2"/>
                <dgm:constr type="w" for="ch" forName="text_2" refType="h" refFor="ch" refForName="text_2" op="gte"/>
                <dgm:constr type="h" for="ch" forName="text_2" refType="h" refFor="ch" refForName="accent_2" fact="0.8"/>
                <dgm:constr type="ctrY" for="ch" forName="text_2" refType="ctrY" refFor="ch" refForName="accent_2"/>
                <dgm:constr type="rMarg" for="ch" forName="text_2" refType="w" refFor="ch" refForName="accent_2" fact="1.8"/>
                <dgm:constr type="h" for="ch" forName="accent_3" refType="h" fact="0.1136"/>
                <dgm:constr type="w" for="ch" forName="accent_3" refType="h" refFor="ch" refForName="accent_3" op="equ"/>
                <dgm:constr type="ctrY" for="ch" forName="accent_3" refType="h" fact="0.3636"/>
                <dgm:constr type="ctrX" for="ch" forName="accent_3" refType="w"/>
                <dgm:constr type="ctrXOff" for="ch" forName="accent_3" refType="h" fact="-0.2109"/>
                <dgm:constr type="r" for="ch" forName="text_3" refType="ctrX" refFor="ch" refForName="accent_3"/>
                <dgm:constr type="rOff" for="ch" forName="text_3" refType="ctrXOff" refFor="ch" refForName="accent_3"/>
                <dgm:constr type="l" for="ch" forName="text_3"/>
                <dgm:constr type="w" for="ch" forName="text_3" refType="h" refFor="ch" refForName="text_3" op="gte"/>
                <dgm:constr type="h" for="ch" forName="text_3" refType="h" refFor="ch" refForName="accent_3" fact="0.8"/>
                <dgm:constr type="ctrY" for="ch" forName="text_3" refType="ctrY" refFor="ch" refForName="accent_3"/>
                <dgm:constr type="rMarg" for="ch" forName="text_3" refType="w" refFor="ch" refForName="accent_3" fact="1.8"/>
                <dgm:constr type="h" for="ch" forName="accent_4" refType="h" fact="0.1136"/>
                <dgm:constr type="w" for="ch" forName="accent_4" refType="h" refFor="ch" refForName="accent_4" op="equ"/>
                <dgm:constr type="ctrY" for="ch" forName="accent_4" refType="h" fact="0.5"/>
                <dgm:constr type="ctrX" for="ch" forName="accent_4" refType="w"/>
                <dgm:constr type="ctrXOff" for="ch" forName="accent_4" refType="h" fact="-0.2253"/>
                <dgm:constr type="r" for="ch" forName="text_4" refType="ctrX" refFor="ch" refForName="accent_4"/>
                <dgm:constr type="rOff" for="ch" forName="text_4" refType="ctrXOff" refFor="ch" refForName="accent_4"/>
                <dgm:constr type="l" for="ch" forName="text_4"/>
                <dgm:constr type="w" for="ch" forName="text_4" refType="h" refFor="ch" refForName="text_4" op="gte"/>
                <dgm:constr type="h" for="ch" forName="text_4" refType="h" refFor="ch" refForName="accent_4" fact="0.8"/>
                <dgm:constr type="ctrY" for="ch" forName="text_4" refType="ctrY" refFor="ch" refForName="accent_4"/>
                <dgm:constr type="rMarg" for="ch" forName="text_4" refType="w" refFor="ch" refForName="accent_4" fact="1.8"/>
                <dgm:constr type="h" for="ch" forName="accent_5" refType="h" fact="0.1136"/>
                <dgm:constr type="w" for="ch" forName="accent_5" refType="h" refFor="ch" refForName="accent_5" op="equ"/>
                <dgm:constr type="ctrY" for="ch" forName="accent_5" refType="h" fact="0.6364"/>
                <dgm:constr type="ctrX" for="ch" forName="accent_5" refType="w"/>
                <dgm:constr type="ctrXOff" for="ch" forName="accent_5" refType="h" fact="-0.2109"/>
                <dgm:constr type="r" for="ch" forName="text_5" refType="ctrX" refFor="ch" refForName="accent_5"/>
                <dgm:constr type="rOff" for="ch" forName="text_5" refType="ctrXOff" refFor="ch" refForName="accent_5"/>
                <dgm:constr type="l" for="ch" forName="text_5"/>
                <dgm:constr type="w" for="ch" forName="text_5" refType="h" refFor="ch" refForName="text_5" op="gte"/>
                <dgm:constr type="h" for="ch" forName="text_5" refType="h" refFor="ch" refForName="accent_5" fact="0.8"/>
                <dgm:constr type="ctrY" for="ch" forName="text_5" refType="ctrY" refFor="ch" refForName="accent_5"/>
                <dgm:constr type="rMarg" for="ch" forName="text_5" refType="w" refFor="ch" refForName="accent_5" fact="1.8"/>
                <dgm:constr type="h" for="ch" forName="accent_6" refType="h" fact="0.1136"/>
                <dgm:constr type="w" for="ch" forName="accent_6" refType="h" refFor="ch" refForName="accent_6" op="equ"/>
                <dgm:constr type="ctrY" for="ch" forName="accent_6" refType="h" fact="0.7727"/>
                <dgm:constr type="ctrX" for="ch" forName="accent_6" refType="w"/>
                <dgm:constr type="ctrXOff" for="ch" forName="accent_6" refType="h" fact="-0.1658"/>
                <dgm:constr type="r" for="ch" forName="text_6" refType="ctrX" refFor="ch" refForName="accent_6"/>
                <dgm:constr type="rOff" for="ch" forName="text_6" refType="ctrXOff" refFor="ch" refForName="accent_6"/>
                <dgm:constr type="l" for="ch" forName="text_6"/>
                <dgm:constr type="w" for="ch" forName="text_6" refType="h" refFor="ch" refForName="text_6" op="gte"/>
                <dgm:constr type="h" for="ch" forName="text_6" refType="h" refFor="ch" refForName="accent_6" fact="0.8"/>
                <dgm:constr type="ctrY" for="ch" forName="text_6" refType="ctrY" refFor="ch" refForName="accent_6"/>
                <dgm:constr type="rMarg" for="ch" forName="text_6" refType="w" refFor="ch" refForName="accent_6" fact="1.8"/>
                <dgm:constr type="h" for="ch" forName="accent_7" refType="h" fact="0.1136"/>
                <dgm:constr type="w" for="ch" forName="accent_7" refType="h" refFor="ch" refForName="accent_7" op="equ"/>
                <dgm:constr type="ctrY" for="ch" forName="accent_7" refType="h" fact="0.9091"/>
                <dgm:constr type="ctrX" for="ch" forName="accent_7" refType="w"/>
                <dgm:constr type="ctrXOff" for="ch" forName="accent_7" refType="h" fact="-0.0835"/>
                <dgm:constr type="r" for="ch" forName="text_7" refType="ctrX" refFor="ch" refForName="accent_7"/>
                <dgm:constr type="rOff" for="ch" forName="text_7" refType="ctrXOff" refFor="ch" refForName="accent_7"/>
                <dgm:constr type="l" for="ch" forName="text_7"/>
                <dgm:constr type="w" for="ch" forName="text_7" refType="h" refFor="ch" refForName="text_7" op="gte"/>
                <dgm:constr type="h" for="ch" forName="text_7" refType="h" refFor="ch" refForName="accent_7" fact="0.8"/>
                <dgm:constr type="ctrY" for="ch" forName="text_7" refType="ctrY" refFor="ch" refForName="accent_7"/>
                <dgm:constr type="rMarg" for="ch" forName="text_7" refType="w" refFor="ch" refForName="accent_7" fact="1.8"/>
                <dgm:constr type="primFontSz" for="ch" ptType="node" op="equ" val="65"/>
              </dgm:constrLst>
            </dgm:else>
          </dgm:choose>
        </dgm:else>
      </dgm:choose>
      <dgm:layoutNode name="cycle">
        <dgm:choose name="Name21">
          <dgm:if name="Name22" func="var" arg="dir" op="equ" val="norm">
            <dgm:alg type="cycle">
              <dgm:param type="stAng" val="45"/>
              <dgm:param type="spanAng" val="90"/>
            </dgm:alg>
          </dgm:if>
          <dgm:else name="Name23">
            <dgm:alg type="cycle">
              <dgm:param type="stAng" val="225"/>
              <dgm:param type="spanAng" val="90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val="1"/>
          <dgm:constr type="h" for="ch" val="1"/>
          <dgm:constr type="diam" for="ch" forName="conn" refType="diam"/>
        </dgm:constrLst>
        <dgm:layoutNode name="src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conn" styleLbl="parChTrans1D2">
          <dgm:alg type="conn">
            <dgm:param type="connRout" val="curve"/>
            <dgm:param type="srcNode" val="srcNode"/>
            <dgm:param type="dstNode" val="dstNode"/>
            <dgm:param type="begPts" val="ctr"/>
            <dgm:param type="endPts" val="ctr"/>
            <dgm:param type="endSty" val="noArr"/>
          </dgm:alg>
          <dgm:shape xmlns:r="http://schemas.openxmlformats.org/officeDocument/2006/relationships" type="conn" r:blip="">
            <dgm:adjLst/>
          </dgm:shape>
          <dgm:presOf axis="desOrSelf" ptType="sibTrans" hideLastTrans="0" st="0" cnt="1"/>
          <dgm:constrLst>
            <dgm:constr type="begPad"/>
            <dgm:constr type="endPad"/>
          </dgm:constrLst>
        </dgm:layoutNode>
        <dgm:layoutNode name="extraNode">
          <dgm:alg type="sp"/>
          <dgm:shape xmlns:r="http://schemas.openxmlformats.org/officeDocument/2006/relationships" type="rect" r:blip="" hideGeom="1">
            <dgm:adjLst/>
          </dgm:shape>
          <dgm:presOf/>
        </dgm:layoutNode>
        <dgm:layoutNode name="dstNode">
          <dgm:alg type="sp"/>
          <dgm:shape xmlns:r="http://schemas.openxmlformats.org/officeDocument/2006/relationships" type="rect" r:blip="" hideGeom="1">
            <dgm:adjLst/>
          </dgm:shape>
          <dgm:presOf/>
        </dgm:layoutNode>
      </dgm:layoutNode>
      <dgm:forEach name="wrapper" axis="self" ptType="parTrans">
        <dgm:forEach name="wrapper2" axis="self" ptType="sibTrans" st="2">
          <dgm:forEach name="accentRepeat" axis="self">
            <dgm:layoutNode name="accentRepeatNode" styleLbl="solidFgAcc1">
              <dgm:alg type="sp"/>
              <dgm:shape xmlns:r="http://schemas.openxmlformats.org/officeDocument/2006/relationships" type="ellipse" r:blip="">
                <dgm:adjLst/>
              </dgm:shape>
              <dgm:presOf/>
            </dgm:layoutNode>
          </dgm:forEach>
        </dgm:forEach>
      </dgm:forEach>
      <dgm:forEach name="Name24" axis="ch" ptType="node" cnt="1">
        <dgm:layoutNode name="text_1" styleLbl="node1">
          <dgm:varLst>
            <dgm:bulletEnabled val="1"/>
          </dgm:varLst>
          <dgm:choose name="Name25">
            <dgm:if name="Name2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2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1">
          <dgm:alg type="sp"/>
          <dgm:shape xmlns:r="http://schemas.openxmlformats.org/officeDocument/2006/relationships" r:blip="">
            <dgm:adjLst/>
          </dgm:shape>
          <dgm:presOf/>
          <dgm:constrLst/>
          <dgm:forEach name="Name28" ref="accentRepeat"/>
        </dgm:layoutNode>
      </dgm:forEach>
      <dgm:forEach name="Name29" axis="ch" ptType="node" st="2" cnt="1">
        <dgm:layoutNode name="text_2" styleLbl="node1">
          <dgm:varLst>
            <dgm:bulletEnabled val="1"/>
          </dgm:varLst>
          <dgm:choose name="Name30">
            <dgm:if name="Name3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2">
          <dgm:alg type="sp"/>
          <dgm:shape xmlns:r="http://schemas.openxmlformats.org/officeDocument/2006/relationships" r:blip="">
            <dgm:adjLst/>
          </dgm:shape>
          <dgm:presOf/>
          <dgm:constrLst/>
          <dgm:forEach name="Name33" ref="accentRepeat"/>
        </dgm:layoutNode>
      </dgm:forEach>
      <dgm:forEach name="Name34" axis="ch" ptType="node" st="3" cnt="1">
        <dgm:layoutNode name="text_3" styleLbl="node1">
          <dgm:varLst>
            <dgm:bulletEnabled val="1"/>
          </dgm:varLst>
          <dgm:choose name="Name35">
            <dgm:if name="Name3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3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3">
          <dgm:alg type="sp"/>
          <dgm:shape xmlns:r="http://schemas.openxmlformats.org/officeDocument/2006/relationships" r:blip="">
            <dgm:adjLst/>
          </dgm:shape>
          <dgm:presOf/>
          <dgm:constrLst/>
          <dgm:forEach name="Name38" ref="accentRepeat"/>
        </dgm:layoutNode>
      </dgm:forEach>
      <dgm:forEach name="Name39" axis="ch" ptType="node" st="4" cnt="1">
        <dgm:layoutNode name="text_4" styleLbl="node1">
          <dgm:varLst>
            <dgm:bulletEnabled val="1"/>
          </dgm:varLst>
          <dgm:choose name="Name40">
            <dgm:if name="Name4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4">
          <dgm:alg type="sp"/>
          <dgm:shape xmlns:r="http://schemas.openxmlformats.org/officeDocument/2006/relationships" r:blip="">
            <dgm:adjLst/>
          </dgm:shape>
          <dgm:presOf/>
          <dgm:constrLst/>
          <dgm:forEach name="Name43" ref="accentRepeat"/>
        </dgm:layoutNode>
      </dgm:forEach>
      <dgm:forEach name="Name44" axis="ch" ptType="node" st="5" cnt="1">
        <dgm:layoutNode name="text_5" styleLbl="node1">
          <dgm:varLst>
            <dgm:bulletEnabled val="1"/>
          </dgm:varLst>
          <dgm:choose name="Name45">
            <dgm:if name="Name4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4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5">
          <dgm:alg type="sp"/>
          <dgm:shape xmlns:r="http://schemas.openxmlformats.org/officeDocument/2006/relationships" r:blip="">
            <dgm:adjLst/>
          </dgm:shape>
          <dgm:presOf/>
          <dgm:constrLst/>
          <dgm:forEach name="Name48" ref="accentRepeat"/>
        </dgm:layoutNode>
      </dgm:forEach>
      <dgm:forEach name="Name49" axis="ch" ptType="node" st="6" cnt="1">
        <dgm:layoutNode name="text_6" styleLbl="node1">
          <dgm:varLst>
            <dgm:bulletEnabled val="1"/>
          </dgm:varLst>
          <dgm:choose name="Name50">
            <dgm:if name="Name51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2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6">
          <dgm:alg type="sp"/>
          <dgm:shape xmlns:r="http://schemas.openxmlformats.org/officeDocument/2006/relationships" r:blip="">
            <dgm:adjLst/>
          </dgm:shape>
          <dgm:presOf/>
          <dgm:constrLst/>
          <dgm:forEach name="Name53" ref="accentRepeat"/>
        </dgm:layoutNode>
      </dgm:forEach>
      <dgm:forEach name="Name54" axis="ch" ptType="node" st="7" cnt="1">
        <dgm:layoutNode name="text_7" styleLbl="node1">
          <dgm:varLst>
            <dgm:bulletEnabled val="1"/>
          </dgm:varLst>
          <dgm:choose name="Name55">
            <dgm:if name="Name56" func="var" arg="dir" op="equ" val="norm">
              <dgm:alg type="tx">
                <dgm:param type="parTxLTRAlign" val="l"/>
                <dgm:param type="shpTxLTRAlignCh" val="l"/>
                <dgm:param type="parTxRTLAlign" val="l"/>
                <dgm:param type="shpTxRTLAlignCh" val="l"/>
              </dgm:alg>
            </dgm:if>
            <dgm:else name="Name57">
              <dgm:alg type="tx">
                <dgm:param type="parTxLTRAlign" val="r"/>
                <dgm:param type="shpTxLTRAlignCh" val="r"/>
                <dgm:param type="parTxRTLAlign" val="r"/>
                <dgm:param type="shpTxRTLAlignCh" val="r"/>
              </dgm:alg>
            </dgm:else>
          </dgm:choose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primFontSz" val="65"/>
            <dgm:constr type="lMarg" refType="primFontSz" fact="0.2"/>
            <dgm:constr type="rMarg" refType="primFontSz" fact="0.2"/>
            <dgm:constr type="tMarg" refType="primFontSz" fact="0.2"/>
            <dgm:constr type="bMarg" refType="primFontSz" fact="0.2"/>
          </dgm:constrLst>
          <dgm:ruleLst>
            <dgm:rule type="primFontSz" val="5" fact="NaN" max="NaN"/>
          </dgm:ruleLst>
        </dgm:layoutNode>
        <dgm:layoutNode name="accent_7">
          <dgm:alg type="sp"/>
          <dgm:shape xmlns:r="http://schemas.openxmlformats.org/officeDocument/2006/relationships" r:blip="">
            <dgm:adjLst/>
          </dgm:shape>
          <dgm:presOf/>
          <dgm:constrLst/>
          <dgm:forEach name="Name58" ref="accentRepeat"/>
        </dgm:layoutNode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3">
  <dgm:title val=""/>
  <dgm:desc val=""/>
  <dgm:catLst>
    <dgm:cat type="relationship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>
          <dgm:param type="fallback" val="2D"/>
        </dgm:alg>
      </dgm:if>
      <dgm:else name="Name3">
        <dgm:alg type="lin">
          <dgm:param type="fallback" val="2D"/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refType="w" refFor="ch" refPtType="node"/>
      <dgm:constr type="w" for="ch" forName="space" refType="w" refFor="ch" refPtType="node" fact="-0.2"/>
      <dgm:constr type="primFontSz" for="ch" ptType="node" op="equ" val="65"/>
    </dgm:constrLst>
    <dgm:ruleLst/>
    <dgm:forEach name="Name4" axis="ch" ptType="node">
      <dgm:layoutNode name="Name5" styleLbl="vennNode1">
        <dgm:varLst>
          <dgm:bulletEnabled val="1"/>
        </dgm:varLst>
        <dgm:alg type="tx">
          <dgm:param type="txAnchorVertCh" val="mid"/>
          <dgm:param type="txAnchorHorzCh" val="ctr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tMarg" refType="primFontSz" fact="0.1"/>
          <dgm:constr type="bMarg" refType="primFontSz" fact="0.1"/>
          <dgm:constr type="lMarg" refType="w" fact="0.156"/>
          <dgm:constr type="rMarg" refType="w" fact="0.156"/>
        </dgm:constrLst>
        <dgm:ruleLst>
          <dgm:rule type="primFontSz" val="5" fact="NaN" max="NaN"/>
        </dgm:ruleLst>
      </dgm:layoutNode>
      <dgm:forEach name="Name6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E7C10C-F44A-4590-A348-896CB5839E4B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9047E47-AFE5-430C-AEA8-C783B685FE9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026072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B8FF9B-0BD4-4A2B-9E7F-EEDFB52663F3}" type="datetimeFigureOut">
              <a:rPr lang="ru-RU" smtClean="0"/>
              <a:t>03.02.2017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450" y="4778375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84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6FF254-FB41-40A9-A7B2-C33CF77DC8F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3416637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493144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63086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0068429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190450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1577720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425579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17567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921682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56724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266971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76803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516674A0-0DF4-47A5-9B4D-A36D32739058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19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436269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9337323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3540018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371561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71413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50353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682315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6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397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  <p:sp>
        <p:nvSpPr>
          <p:cNvPr id="8397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80B64B0C-4B98-4AF1-9438-B20408101417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25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002869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5670898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1789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defTabSz="917575" fontAlgn="base">
              <a:spcBef>
                <a:spcPct val="0"/>
              </a:spcBef>
              <a:spcAft>
                <a:spcPct val="0"/>
              </a:spcAft>
            </a:pPr>
            <a:fld id="{65F73AC4-0D8A-4FAB-9819-5B4A0FC8F875}" type="slidenum">
              <a:rPr lang="ru-RU" altLang="ru-RU" smtClean="0">
                <a:latin typeface="Tahoma" pitchFamily="34" charset="0"/>
                <a:cs typeface="Arial" charset="0"/>
              </a:rPr>
              <a:pPr defTabSz="917575" fontAlgn="base">
                <a:spcBef>
                  <a:spcPct val="0"/>
                </a:spcBef>
                <a:spcAft>
                  <a:spcPct val="0"/>
                </a:spcAft>
              </a:pPr>
              <a:t>28</a:t>
            </a:fld>
            <a:endParaRPr lang="ru-RU" altLang="ru-RU" smtClean="0">
              <a:latin typeface="Tahoma" pitchFamily="34" charset="0"/>
              <a:cs typeface="Arial" charset="0"/>
            </a:endParaRPr>
          </a:p>
        </p:txBody>
      </p:sp>
      <p:sp>
        <p:nvSpPr>
          <p:cNvPr id="81922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1923" name="Заметки 2"/>
          <p:cNvSpPr>
            <a:spLocks noGrp="1"/>
          </p:cNvSpPr>
          <p:nvPr>
            <p:ph type="body" idx="1"/>
          </p:nvPr>
        </p:nvSpPr>
        <p:spPr bwMode="auto">
          <a:xfrm>
            <a:off x="687388" y="5138738"/>
            <a:ext cx="5483225" cy="4870450"/>
          </a:xfrm>
          <a:noFill/>
        </p:spPr>
        <p:txBody>
          <a:bodyPr wrap="square" lIns="92943" tIns="46472" rIns="92943" bIns="46472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 smtClean="0"/>
          </a:p>
        </p:txBody>
      </p:sp>
      <p:sp>
        <p:nvSpPr>
          <p:cNvPr id="81924" name="Номер слайда 3"/>
          <p:cNvSpPr txBox="1">
            <a:spLocks noGrp="1"/>
          </p:cNvSpPr>
          <p:nvPr/>
        </p:nvSpPr>
        <p:spPr bwMode="auto">
          <a:xfrm>
            <a:off x="3884613" y="10279063"/>
            <a:ext cx="2971800" cy="539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943" tIns="46472" rIns="92943" bIns="46472" anchor="b"/>
          <a:lstStyle/>
          <a:p>
            <a:pPr algn="r"/>
            <a:fld id="{2533C7A6-0F0B-423B-A5BD-F9F7EE8766CA}" type="slidenum">
              <a:rPr lang="ru-RU" altLang="ru-RU" sz="1200">
                <a:solidFill>
                  <a:schemeClr val="accent1"/>
                </a:solidFill>
                <a:latin typeface="Tahoma" pitchFamily="34" charset="0"/>
              </a:rPr>
              <a:pPr algn="r"/>
              <a:t>28</a:t>
            </a:fld>
            <a:endParaRPr lang="ru-RU" altLang="ru-RU" sz="1200">
              <a:solidFill>
                <a:schemeClr val="accent1"/>
              </a:solidFill>
              <a:latin typeface="Tahom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2222320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465360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49" name="Образ слайда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0" name="Заметки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 smtClean="0"/>
          </a:p>
        </p:txBody>
      </p:sp>
      <p:sp>
        <p:nvSpPr>
          <p:cNvPr id="53251" name="Номер слайда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fld id="{29CB9C98-DE61-4DF8-B030-992AF34483FB}" type="slidenum">
              <a:rPr lang="ru-RU">
                <a:cs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  <a:defRPr/>
              </a:pPr>
              <a:t>3</a:t>
            </a:fld>
            <a:endParaRPr lang="ru-RU"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05706075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129893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6656930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Если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они отвечают одновременно следующим требованиям</a:t>
            </a:r>
            <a:endParaRPr lang="ru-RU" b="1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получили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 высшее или среднее профессиональное образование, соответствующее должности, независимо от формы получения образования;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состоят в трудовых отношениях с учреждением;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имеют по основному месту работы не менее установленной действующим законодательством нормы часов работы (нормы часов преподавательской работы для педагогических работников);</a:t>
            </a:r>
            <a:endParaRPr lang="ru-RU" sz="105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pPr indent="450215" algn="just">
              <a:spcAft>
                <a:spcPts val="0"/>
              </a:spcAft>
            </a:pP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приступили к работе по специальности не позднее 3 месяцев после получения диплома государственного образца о высшем или среднем профессиональном образовании, а также о послевузовском образовании (интернатуре, ординатуре) </a:t>
            </a:r>
            <a:endParaRPr lang="ru-RU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pPr indent="450215" algn="just">
              <a:spcAft>
                <a:spcPts val="0"/>
              </a:spcAft>
            </a:pPr>
            <a:endParaRPr lang="ru-RU" dirty="0">
              <a:latin typeface="Times New Roman" panose="02020603050405020304" pitchFamily="18" charset="0"/>
            </a:endParaRPr>
          </a:p>
          <a:p>
            <a:r>
              <a:rPr lang="ru-RU" b="1" dirty="0"/>
              <a:t>продлевается (на срок до трех лет) в следующих случаях:</a:t>
            </a:r>
          </a:p>
          <a:p>
            <a:r>
              <a:rPr lang="ru-RU" dirty="0"/>
              <a:t>- призыв на военную службу или направление на заменяющую ее альтернативную гражданскую службу;</a:t>
            </a:r>
          </a:p>
          <a:p>
            <a:r>
              <a:rPr lang="ru-RU" dirty="0"/>
              <a:t>- направление на стажировку или обучение с полным отрывом от производства по основному месту работы;</a:t>
            </a:r>
          </a:p>
          <a:p>
            <a:r>
              <a:rPr lang="ru-RU" dirty="0"/>
              <a:t>- поступление в очную аспирантуру для подготовки и защиты кандидатской диссертации;</a:t>
            </a:r>
          </a:p>
          <a:p>
            <a:r>
              <a:rPr lang="ru-RU" dirty="0"/>
              <a:t>- предоставление отпуска по уходу за ребенком до достижения им возраста трех лет. </a:t>
            </a:r>
          </a:p>
          <a:p>
            <a:pPr indent="450215" algn="just"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742314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6354588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532893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04348992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9834342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4967351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62414829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5007755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29514888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7321847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20289092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/>
              <a:t>а) объективность - размер вознаграждения работника должен определяться на основе объективной оценки результатов его труда, а также за достижение коллективных результатов труда;</a:t>
            </a:r>
          </a:p>
          <a:p>
            <a:endParaRPr lang="ru-RU" dirty="0"/>
          </a:p>
          <a:p>
            <a:r>
              <a:rPr lang="ru-RU" dirty="0"/>
              <a:t>б) предсказуемость - работник должен знать, какое вознаграждение он получит в зависимости от результатов своего труда, а также за достижение коллективных результатов труда;</a:t>
            </a:r>
          </a:p>
          <a:p>
            <a:endParaRPr lang="ru-RU" dirty="0"/>
          </a:p>
          <a:p>
            <a:r>
              <a:rPr lang="ru-RU" dirty="0"/>
              <a:t>в) адекватность - вознаграждение должно быть адекватно трудовому вкладу каждого работника в результат коллективного труда;</a:t>
            </a:r>
          </a:p>
          <a:p>
            <a:endParaRPr lang="ru-RU" dirty="0"/>
          </a:p>
          <a:p>
            <a:r>
              <a:rPr lang="ru-RU" dirty="0"/>
              <a:t>г) своевременность - вознаграждение должно следовать за достижением результатов;</a:t>
            </a:r>
          </a:p>
          <a:p>
            <a:endParaRPr lang="ru-RU" dirty="0"/>
          </a:p>
          <a:p>
            <a:r>
              <a:rPr lang="ru-RU" dirty="0"/>
              <a:t>д) прозрачность - правила определения вознаграждения должны быть понятны каждому работнику.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32064908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2686452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57020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indent="450215" algn="just">
              <a:spcAft>
                <a:spcPts val="0"/>
              </a:spcAft>
            </a:pPr>
            <a:endParaRPr lang="ru-RU" dirty="0"/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363919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2235382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76926245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>
          <a:xfrm>
            <a:off x="422276" y="4778375"/>
            <a:ext cx="5953124" cy="3908425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15027521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49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27423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0331219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160581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2339203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2469162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34552692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023234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62308153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6598247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9926608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99623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230386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44234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6FF254-FB41-40A9-A7B2-C33CF77DC8FB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32284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BD3B04-4DFC-4FB7-AC89-88F741D319FF}" type="datetime1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96284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798D97-0E93-474D-AD3E-BCAA0D5BE0DD}" type="datetime1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44908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0EC072-2550-483B-AAFE-F6D111D90E0A}" type="datetime1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523204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C2A740-8DD7-4612-B26A-E4403C6E9970}" type="datetime1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8688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BCAEC6-EB20-49D2-A155-940611A823D5}" type="datetime1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2576169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A5F921-B589-4F92-A88C-77126D98B224}" type="datetime1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58437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46761B-9BB4-40CA-8910-FBC24CAAA7D7}" type="datetime1">
              <a:rPr lang="ru-RU" smtClean="0"/>
              <a:t>03.02.2017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6277615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B5DC1B-1C13-4A85-9789-12D3D9739383}" type="datetime1">
              <a:rPr lang="ru-RU" smtClean="0"/>
              <a:t>03.02.2017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3813642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B5A26DF-77E3-47B5-8A9E-56BF665D8ADF}" type="datetime1">
              <a:rPr lang="ru-RU" smtClean="0"/>
              <a:t>03.02.2017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673707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C59500-6157-49A1-B8F7-9E8B06467F5F}" type="datetime1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42231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F2D51-F007-4AB9-AAD8-F206F18DC871}" type="datetime1">
              <a:rPr lang="ru-RU" smtClean="0"/>
              <a:t>03.02.2017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98394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8AA2359-AE03-4ED2-9F23-7972CA81A182}" type="datetime1">
              <a:rPr lang="ru-RU" smtClean="0"/>
              <a:t>03.02.2017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F3A41F-D75D-48D1-9672-3B7B8AF561EB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84238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1.png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Relationship Id="rId9" Type="http://schemas.openxmlformats.org/officeDocument/2006/relationships/image" Target="../media/image2.jpe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Relationship Id="rId9" Type="http://schemas.openxmlformats.org/officeDocument/2006/relationships/image" Target="../media/image2.jpe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e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image" Target="../media/image17.gif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gif"/><Relationship Id="rId5" Type="http://schemas.openxmlformats.org/officeDocument/2006/relationships/image" Target="../media/image9.png"/><Relationship Id="rId4" Type="http://schemas.openxmlformats.org/officeDocument/2006/relationships/image" Target="../media/image15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pn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gif"/><Relationship Id="rId4" Type="http://schemas.openxmlformats.org/officeDocument/2006/relationships/image" Target="../media/image18.gif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1502" y="5708650"/>
            <a:ext cx="1442117" cy="881138"/>
          </a:xfrm>
          <a:prstGeom prst="rect">
            <a:avLst/>
          </a:prstGeom>
        </p:spPr>
      </p:pic>
      <p:sp>
        <p:nvSpPr>
          <p:cNvPr id="14" name="Заголовок 6"/>
          <p:cNvSpPr txBox="1">
            <a:spLocks/>
          </p:cNvSpPr>
          <p:nvPr/>
        </p:nvSpPr>
        <p:spPr>
          <a:xfrm>
            <a:off x="2326576" y="5693568"/>
            <a:ext cx="4703738" cy="1325563"/>
          </a:xfrm>
          <a:prstGeom prst="rect">
            <a:avLst/>
          </a:prstGeo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1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prstClr val="black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Профсоюз работников здравоохранения г. Москвы</a:t>
            </a:r>
          </a:p>
          <a:p>
            <a:pPr>
              <a:lnSpc>
                <a:spcPct val="100000"/>
              </a:lnSpc>
            </a:pPr>
            <a:endParaRPr lang="ru-RU" sz="1800" b="1" dirty="0" smtClean="0">
              <a:ln w="9525">
                <a:solidFill>
                  <a:srgbClr val="0070C0"/>
                </a:solidFill>
                <a:prstDash val="solid"/>
              </a:ln>
              <a:solidFill>
                <a:prstClr val="white"/>
              </a:solidFill>
              <a:effectLst>
                <a:glow rad="228600">
                  <a:srgbClr val="5B9BD5">
                    <a:satMod val="175000"/>
                    <a:alpha val="40000"/>
                  </a:srgbClr>
                </a:glow>
                <a:outerShdw blurRad="12700" dist="38100" dir="2700000" algn="tl" rotWithShape="0">
                  <a:srgbClr val="4472C4">
                    <a:lumMod val="60000"/>
                    <a:lumOff val="40000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6" name="Прямая соединительная линия 15"/>
          <p:cNvCxnSpPr/>
          <p:nvPr/>
        </p:nvCxnSpPr>
        <p:spPr>
          <a:xfrm>
            <a:off x="9556954" y="5368413"/>
            <a:ext cx="9833" cy="1081548"/>
          </a:xfrm>
          <a:prstGeom prst="line">
            <a:avLst/>
          </a:prstGeom>
          <a:ln w="190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Заголовок 6"/>
          <p:cNvSpPr txBox="1">
            <a:spLocks/>
          </p:cNvSpPr>
          <p:nvPr/>
        </p:nvSpPr>
        <p:spPr>
          <a:xfrm>
            <a:off x="9916330" y="5708650"/>
            <a:ext cx="1087926" cy="784789"/>
          </a:xfrm>
          <a:prstGeom prst="rect">
            <a:avLst/>
          </a:prstGeom>
          <a:pattFill prst="pct25">
            <a:fgClr>
              <a:schemeClr val="accent1"/>
            </a:fgClr>
            <a:bgClr>
              <a:schemeClr val="bg1"/>
            </a:bgClr>
          </a:pattFill>
          <a:effectLst>
            <a:glow rad="228600">
              <a:schemeClr val="bg1"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 w="139700" prst="cross"/>
            <a:extrusionClr>
              <a:schemeClr val="accent1">
                <a:lumMod val="75000"/>
              </a:schemeClr>
            </a:extrusionClr>
          </a:sp3d>
        </p:spPr>
        <p:txBody>
          <a:bodyPr vert="horz" lIns="91440" tIns="45720" rIns="91440" bIns="45720" rtlCol="0" anchor="ctr">
            <a:normAutofit fontScale="97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</a:pPr>
            <a:r>
              <a:rPr lang="ru-RU" sz="32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prstClr val="white"/>
                </a:solidFill>
                <a:effectLst>
                  <a:glow rad="228600">
                    <a:srgbClr val="5B9BD5">
                      <a:satMod val="175000"/>
                      <a:alpha val="40000"/>
                    </a:srgbClr>
                  </a:glow>
                  <a:outerShdw blurRad="12700" dist="38100" dir="2700000" algn="tl" rotWithShape="0">
                    <a:srgbClr val="4472C4">
                      <a:lumMod val="60000"/>
                      <a:lumOff val="40000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2017</a:t>
            </a: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166254" y="355600"/>
            <a:ext cx="11822545" cy="5125014"/>
          </a:xfrm>
          <a:solidFill>
            <a:schemeClr val="accent1">
              <a:lumMod val="75000"/>
            </a:schemeClr>
          </a:solidFill>
          <a:ln w="76200">
            <a:solidFill>
              <a:srgbClr val="0070C0"/>
            </a:solidFill>
          </a:ln>
        </p:spPr>
        <p:txBody>
          <a:bodyPr>
            <a:noAutofit/>
          </a:bodyPr>
          <a:lstStyle/>
          <a:p>
            <a:pPr algn="ctr"/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Система </a:t>
            </a:r>
            <a:r>
              <a:rPr lang="ru-RU" sz="5400" dirty="0">
                <a:solidFill>
                  <a:schemeClr val="bg1"/>
                </a:solidFill>
                <a:latin typeface="Arial Black" panose="020B0A04020102020204" pitchFamily="34" charset="0"/>
              </a:rPr>
              <a:t>оплаты труда работников медицинских организаций, подведомственных Департаменту здравоохранения города </a:t>
            </a:r>
            <a:r>
              <a:rPr lang="ru-RU" sz="5400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Москвы</a:t>
            </a:r>
            <a:endParaRPr lang="ru-RU" sz="54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1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180438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17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98500" y="5897563"/>
            <a:ext cx="6396038" cy="735012"/>
            <a:chOff x="1155032" y="5934866"/>
            <a:chExt cx="6396398" cy="734774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1223299" y="5957084"/>
              <a:ext cx="4759593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2470" name="Рисунок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Скругленный прямоугольник 1"/>
          <p:cNvSpPr/>
          <p:nvPr/>
        </p:nvSpPr>
        <p:spPr>
          <a:xfrm>
            <a:off x="2846894" y="249238"/>
            <a:ext cx="9073643" cy="15128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Понятие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«Коллективный договор»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(статья 40 ТК РФ)</a:t>
            </a:r>
            <a:endParaRPr lang="ru-RU" sz="2000" dirty="0">
              <a:solidFill>
                <a:schemeClr val="tx1"/>
              </a:solidFill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038" y="1876425"/>
            <a:ext cx="11747500" cy="3906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5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  <a:r>
              <a:rPr lang="ru-RU" sz="35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- правовой акт, регулирующий социально-трудовые отношения в организации или у индивидуального предпринимателя и заключаемый работниками и работодателем в лице их представителей.</a:t>
            </a:r>
            <a:r>
              <a:rPr lang="ru-RU" sz="3500" dirty="0"/>
              <a:t>.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5EC3B82-5CDA-4906-A0DB-95A23E392454}" type="slidenum">
              <a:rPr lang="ru-RU"/>
              <a:pPr>
                <a:defRPr/>
              </a:pPr>
              <a:t>10</a:t>
            </a:fld>
            <a:endParaRPr lang="ru-RU"/>
          </a:p>
        </p:txBody>
      </p:sp>
      <p:pic>
        <p:nvPicPr>
          <p:cNvPr id="9218" name="Picture 2" descr="http://wlightit.ru/data/2014/05/11/1234589709/Handshak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697" y="150385"/>
            <a:ext cx="2324869" cy="15948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55947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>
            <a:grpSpLocks/>
          </p:cNvGrpSpPr>
          <p:nvPr/>
        </p:nvGrpSpPr>
        <p:grpSpPr bwMode="auto">
          <a:xfrm>
            <a:off x="698500" y="5897563"/>
            <a:ext cx="6396038" cy="735012"/>
            <a:chOff x="1155032" y="5934866"/>
            <a:chExt cx="6396398" cy="734774"/>
          </a:xfrm>
        </p:grpSpPr>
        <p:sp>
          <p:nvSpPr>
            <p:cNvPr id="15" name="Подзаголовок 2"/>
            <p:cNvSpPr txBox="1">
              <a:spLocks/>
            </p:cNvSpPr>
            <p:nvPr/>
          </p:nvSpPr>
          <p:spPr>
            <a:xfrm>
              <a:off x="1223299" y="5957084"/>
              <a:ext cx="4759593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3494" name="Рисунок 15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7" name="Прямая соединительная линия 16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Скругленный прямоугольник 1"/>
          <p:cNvSpPr/>
          <p:nvPr/>
        </p:nvSpPr>
        <p:spPr>
          <a:xfrm>
            <a:off x="2978870" y="249238"/>
            <a:ext cx="8941668" cy="1512887"/>
          </a:xfrm>
          <a:prstGeom prst="roundRect">
            <a:avLst/>
          </a:prstGeom>
          <a:solidFill>
            <a:schemeClr val="accent1">
              <a:lumMod val="75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Понятие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dirty="0">
                <a:solidFill>
                  <a:schemeClr val="bg1"/>
                </a:solidFill>
                <a:latin typeface="Arial Black" panose="020B0A04020102020204" pitchFamily="34" charset="0"/>
              </a:rPr>
              <a:t>«Положение об оплате труда»</a:t>
            </a: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73038" y="1876425"/>
            <a:ext cx="11747500" cy="3906838"/>
          </a:xfrm>
          <a:prstGeom prst="roundRect">
            <a:avLst/>
          </a:prstGeom>
          <a:solidFill>
            <a:schemeClr val="accent1">
              <a:lumMod val="20000"/>
              <a:lumOff val="80000"/>
            </a:schemeClr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6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оплате труда </a:t>
            </a:r>
            <a:r>
              <a:rPr lang="ru-RU" sz="36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– локальный нормативный акт, утверждаемый руководителем организации по согласованию с председателем первичной профсоюзной организации, основной целью которого является установление системы оплаты труда, порядка расчетов и выплаты заработной платы. 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DEE0B75-4823-4809-AC17-28D083549AD7}" type="slidenum">
              <a:rPr lang="ru-RU"/>
              <a:pPr>
                <a:defRPr/>
              </a:pPr>
              <a:t>11</a:t>
            </a:fld>
            <a:endParaRPr lang="ru-RU"/>
          </a:p>
        </p:txBody>
      </p:sp>
      <p:pic>
        <p:nvPicPr>
          <p:cNvPr id="11266" name="Picture 2" descr="http://shwarts.ucoz.ru/pictures/risunok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3038" y="44449"/>
            <a:ext cx="2597052" cy="1733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99202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4513" name="Группа 3"/>
          <p:cNvGrpSpPr>
            <a:grpSpLocks/>
          </p:cNvGrpSpPr>
          <p:nvPr/>
        </p:nvGrpSpPr>
        <p:grpSpPr bwMode="auto">
          <a:xfrm>
            <a:off x="635000" y="6073775"/>
            <a:ext cx="10461625" cy="784225"/>
            <a:chOff x="1220935" y="6014963"/>
            <a:chExt cx="10462133" cy="784474"/>
          </a:xfrm>
        </p:grpSpPr>
        <p:sp>
          <p:nvSpPr>
            <p:cNvPr id="19" name="Подзаголовок 2"/>
            <p:cNvSpPr txBox="1">
              <a:spLocks/>
            </p:cNvSpPr>
            <p:nvPr/>
          </p:nvSpPr>
          <p:spPr>
            <a:xfrm>
              <a:off x="2167131" y="6086424"/>
              <a:ext cx="9515937" cy="7130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2000" dirty="0" smtClean="0"/>
                <a:t>Региональная общественная организация</a:t>
              </a:r>
            </a:p>
            <a:p>
              <a:pPr mar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2500" b="1" dirty="0" smtClean="0"/>
                <a:t>Профсоюз работников </a:t>
              </a:r>
              <a:r>
                <a:rPr lang="ru-RU" sz="2500" b="1" i="1" dirty="0" smtClean="0"/>
                <a:t> </a:t>
              </a:r>
              <a:r>
                <a:rPr lang="ru-RU" sz="2500" b="1" dirty="0" smtClean="0"/>
                <a:t>здравоохранения г. Москвы</a:t>
              </a:r>
              <a:r>
                <a:rPr lang="ru-RU" sz="2300" b="1" dirty="0" smtClean="0"/>
                <a:t>				</a:t>
              </a:r>
              <a:r>
                <a:rPr lang="ru-RU" sz="2400" b="1" i="1" dirty="0" smtClean="0"/>
                <a:t> </a:t>
              </a:r>
              <a:endParaRPr lang="ru-RU" sz="2300" b="1" dirty="0" smtClean="0"/>
            </a:p>
          </p:txBody>
        </p:sp>
        <p:pic>
          <p:nvPicPr>
            <p:cNvPr id="64528" name="Рисунок 1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0935" y="6087166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1" name="Прямая соединительная линия 20"/>
            <p:cNvCxnSpPr/>
            <p:nvPr/>
          </p:nvCxnSpPr>
          <p:spPr>
            <a:xfrm>
              <a:off x="1220935" y="6014963"/>
              <a:ext cx="104033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4">
            <a:extLst/>
          </a:blip>
          <a:srcRect l="3402"/>
          <a:stretch/>
        </p:blipFill>
        <p:spPr>
          <a:xfrm>
            <a:off x="0" y="9832015"/>
            <a:ext cx="2880000" cy="6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" name="Рисунок 9"/>
          <p:cNvPicPr>
            <a:picLocks noChangeAspect="1"/>
          </p:cNvPicPr>
          <p:nvPr/>
        </p:nvPicPr>
        <p:blipFill rotWithShape="1">
          <a:blip r:embed="rId4">
            <a:extLst/>
          </a:blip>
          <a:srcRect l="3402"/>
          <a:stretch/>
        </p:blipFill>
        <p:spPr>
          <a:xfrm>
            <a:off x="0" y="9076957"/>
            <a:ext cx="2880000" cy="6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4">
            <a:extLst/>
          </a:blip>
          <a:srcRect l="3402"/>
          <a:stretch/>
        </p:blipFill>
        <p:spPr>
          <a:xfrm>
            <a:off x="171000" y="8925468"/>
            <a:ext cx="2880000" cy="6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2" name="Рисунок 11"/>
          <p:cNvPicPr>
            <a:picLocks noChangeAspect="1"/>
          </p:cNvPicPr>
          <p:nvPr/>
        </p:nvPicPr>
        <p:blipFill rotWithShape="1">
          <a:blip r:embed="rId4">
            <a:extLst/>
          </a:blip>
          <a:srcRect l="3402"/>
          <a:stretch/>
        </p:blipFill>
        <p:spPr>
          <a:xfrm>
            <a:off x="674704" y="8617527"/>
            <a:ext cx="2880000" cy="6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3" name="Рисунок 12"/>
          <p:cNvPicPr>
            <a:picLocks noChangeAspect="1"/>
          </p:cNvPicPr>
          <p:nvPr/>
        </p:nvPicPr>
        <p:blipFill rotWithShape="1">
          <a:blip r:embed="rId4">
            <a:extLst/>
          </a:blip>
          <a:srcRect l="3402"/>
          <a:stretch/>
        </p:blipFill>
        <p:spPr>
          <a:xfrm>
            <a:off x="674704" y="9233410"/>
            <a:ext cx="2880000" cy="6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6" name="Заголовок 1"/>
          <p:cNvSpPr>
            <a:spLocks noGrp="1"/>
          </p:cNvSpPr>
          <p:nvPr>
            <p:ph type="title"/>
          </p:nvPr>
        </p:nvSpPr>
        <p:spPr>
          <a:xfrm>
            <a:off x="1293813" y="-336550"/>
            <a:ext cx="10367962" cy="220345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/>
            </a:r>
            <a:br>
              <a:rPr lang="ru-RU" u="sng" dirty="0" smtClean="0">
                <a:solidFill>
                  <a:schemeClr val="tx1">
                    <a:lumMod val="75000"/>
                    <a:lumOff val="25000"/>
                  </a:schemeClr>
                </a:solidFill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Положение 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  <a:t>об оплате труда работников</a:t>
            </a:r>
            <a:br>
              <a:rPr lang="ru-RU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chemeClr val="tx1">
                  <a:lumMod val="75000"/>
                  <a:lumOff val="25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53474BE-878B-4316-B4B8-5DB96F3CB6FB}" type="slidenum">
              <a:rPr lang="ru-RU"/>
              <a:pPr>
                <a:defRPr/>
              </a:pPr>
              <a:t>12</a:t>
            </a:fld>
            <a:endParaRPr lang="ru-RU"/>
          </a:p>
        </p:txBody>
      </p:sp>
      <p:sp>
        <p:nvSpPr>
          <p:cNvPr id="64521" name="AutoShape 17"/>
          <p:cNvSpPr>
            <a:spLocks noChangeArrowheads="1"/>
          </p:cNvSpPr>
          <p:nvPr/>
        </p:nvSpPr>
        <p:spPr bwMode="auto">
          <a:xfrm>
            <a:off x="619125" y="1435100"/>
            <a:ext cx="2813050" cy="412115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2" name="AutoShape 18"/>
          <p:cNvSpPr>
            <a:spLocks noChangeArrowheads="1"/>
          </p:cNvSpPr>
          <p:nvPr/>
        </p:nvSpPr>
        <p:spPr bwMode="auto">
          <a:xfrm>
            <a:off x="4689475" y="1425575"/>
            <a:ext cx="2884488" cy="413543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3" name="AutoShape 19"/>
          <p:cNvSpPr>
            <a:spLocks noChangeArrowheads="1"/>
          </p:cNvSpPr>
          <p:nvPr/>
        </p:nvSpPr>
        <p:spPr bwMode="auto">
          <a:xfrm>
            <a:off x="8558213" y="1554163"/>
            <a:ext cx="2757487" cy="3629025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4524" name="Text Box 20"/>
          <p:cNvSpPr txBox="1">
            <a:spLocks noChangeArrowheads="1"/>
          </p:cNvSpPr>
          <p:nvPr/>
        </p:nvSpPr>
        <p:spPr bwMode="auto">
          <a:xfrm>
            <a:off x="773113" y="1887538"/>
            <a:ext cx="2406650" cy="3140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оплате труда может являться приложение к коллективному договору или отдельным локальным нормативным актом</a:t>
            </a:r>
          </a:p>
        </p:txBody>
      </p:sp>
      <p:sp>
        <p:nvSpPr>
          <p:cNvPr id="64525" name="Text Box 21"/>
          <p:cNvSpPr txBox="1">
            <a:spLocks noChangeArrowheads="1"/>
          </p:cNvSpPr>
          <p:nvPr/>
        </p:nvSpPr>
        <p:spPr bwMode="auto">
          <a:xfrm>
            <a:off x="4687888" y="1619250"/>
            <a:ext cx="2827337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b="1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Каждое учреждение формирует свою систему оплату труда которая предусматривает оклады(должностные оклады), доплаты и надбавки компенсационного и стимулирующего характера с учетом мнения выборного профсоюзного органа</a:t>
            </a:r>
          </a:p>
        </p:txBody>
      </p:sp>
      <p:sp>
        <p:nvSpPr>
          <p:cNvPr id="64526" name="Text Box 22"/>
          <p:cNvSpPr txBox="1">
            <a:spLocks noChangeArrowheads="1"/>
          </p:cNvSpPr>
          <p:nvPr/>
        </p:nvSpPr>
        <p:spPr bwMode="auto">
          <a:xfrm>
            <a:off x="8891588" y="2193925"/>
            <a:ext cx="2066925" cy="2225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20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Профсоюзные комитеты участвуют в разработке положений об оплате труда работников </a:t>
            </a:r>
          </a:p>
        </p:txBody>
      </p:sp>
    </p:spTree>
    <p:extLst>
      <p:ext uri="{BB962C8B-B14F-4D97-AF65-F5344CB8AC3E}">
        <p14:creationId xmlns:p14="http://schemas.microsoft.com/office/powerpoint/2010/main" val="2553518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45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45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45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45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5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45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45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521" grpId="0" animBg="1"/>
      <p:bldP spid="64522" grpId="0" animBg="1"/>
      <p:bldP spid="64523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631597" y="1136822"/>
            <a:ext cx="10850250" cy="2190840"/>
          </a:xfrm>
          <a:prstGeom prst="roundRect">
            <a:avLst>
              <a:gd name="adj" fmla="val 9115"/>
            </a:avLst>
          </a:prstGeom>
          <a:ln w="28575">
            <a:solidFill>
              <a:srgbClr val="6194FB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 В соответствии с действующими нормативными правовыми актами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г. Москвы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оплате труда работников учреждений здравоохранения  системы оплаты труда включают:</a:t>
            </a:r>
          </a:p>
          <a:p>
            <a:pPr algn="just">
              <a:buFontTx/>
              <a:buChar char="-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оклад (должностной оклад);</a:t>
            </a:r>
          </a:p>
          <a:p>
            <a:pPr algn="just">
              <a:buFontTx/>
              <a:buChar char="-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выплаты компенсационного характера;</a:t>
            </a:r>
          </a:p>
          <a:p>
            <a:pPr algn="just">
              <a:buFontTx/>
              <a:buChar char="-"/>
            </a:pP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выплаты стимулирующего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характера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13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763571" y="144464"/>
            <a:ext cx="10718276" cy="90827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pPr algn="just"/>
            <a:r>
              <a:rPr lang="ru-RU" sz="2200" dirty="0">
                <a:latin typeface="Times New Roman" panose="02020603050405020304" pitchFamily="18" charset="0"/>
              </a:rPr>
              <a:t>В </a:t>
            </a:r>
            <a:r>
              <a:rPr lang="ru-RU" sz="2200" dirty="0" smtClean="0">
                <a:latin typeface="Times New Roman" panose="02020603050405020304" pitchFamily="18" charset="0"/>
              </a:rPr>
              <a:t>Москве в </a:t>
            </a:r>
            <a:r>
              <a:rPr lang="ru-RU" sz="2200" dirty="0">
                <a:latin typeface="Times New Roman" panose="02020603050405020304" pitchFamily="18" charset="0"/>
              </a:rPr>
              <a:t>2007-2012 годах осуществлен перевод медицинских работников на новые системы оплаты труда взамен   региональных тарифных сеток.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381438" y="6171544"/>
            <a:ext cx="6189043" cy="559827"/>
            <a:chOff x="1155032" y="5934866"/>
            <a:chExt cx="6396398" cy="734774"/>
          </a:xfrm>
        </p:grpSpPr>
        <p:sp>
          <p:nvSpPr>
            <p:cNvPr id="11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13" name="Прямая соединительная линия 12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олилиния 8"/>
          <p:cNvSpPr/>
          <p:nvPr/>
        </p:nvSpPr>
        <p:spPr>
          <a:xfrm>
            <a:off x="150829" y="3409492"/>
            <a:ext cx="11651530" cy="2762052"/>
          </a:xfrm>
          <a:custGeom>
            <a:avLst/>
            <a:gdLst>
              <a:gd name="connsiteX0" fmla="*/ 0 w 1785286"/>
              <a:gd name="connsiteY0" fmla="*/ 178532 h 1071172"/>
              <a:gd name="connsiteX1" fmla="*/ 52291 w 1785286"/>
              <a:gd name="connsiteY1" fmla="*/ 52291 h 1071172"/>
              <a:gd name="connsiteX2" fmla="*/ 178532 w 1785286"/>
              <a:gd name="connsiteY2" fmla="*/ 0 h 1071172"/>
              <a:gd name="connsiteX3" fmla="*/ 1606754 w 1785286"/>
              <a:gd name="connsiteY3" fmla="*/ 0 h 1071172"/>
              <a:gd name="connsiteX4" fmla="*/ 1732995 w 1785286"/>
              <a:gd name="connsiteY4" fmla="*/ 52291 h 1071172"/>
              <a:gd name="connsiteX5" fmla="*/ 1785286 w 1785286"/>
              <a:gd name="connsiteY5" fmla="*/ 178532 h 1071172"/>
              <a:gd name="connsiteX6" fmla="*/ 1785286 w 1785286"/>
              <a:gd name="connsiteY6" fmla="*/ 892640 h 1071172"/>
              <a:gd name="connsiteX7" fmla="*/ 1732995 w 1785286"/>
              <a:gd name="connsiteY7" fmla="*/ 1018881 h 1071172"/>
              <a:gd name="connsiteX8" fmla="*/ 1606754 w 1785286"/>
              <a:gd name="connsiteY8" fmla="*/ 1071172 h 1071172"/>
              <a:gd name="connsiteX9" fmla="*/ 178532 w 1785286"/>
              <a:gd name="connsiteY9" fmla="*/ 1071172 h 1071172"/>
              <a:gd name="connsiteX10" fmla="*/ 52291 w 1785286"/>
              <a:gd name="connsiteY10" fmla="*/ 1018881 h 1071172"/>
              <a:gd name="connsiteX11" fmla="*/ 0 w 1785286"/>
              <a:gd name="connsiteY11" fmla="*/ 892640 h 1071172"/>
              <a:gd name="connsiteX12" fmla="*/ 0 w 1785286"/>
              <a:gd name="connsiteY12" fmla="*/ 178532 h 10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5286" h="1071172">
                <a:moveTo>
                  <a:pt x="0" y="178532"/>
                </a:moveTo>
                <a:cubicBezTo>
                  <a:pt x="0" y="131182"/>
                  <a:pt x="18810" y="85772"/>
                  <a:pt x="52291" y="52291"/>
                </a:cubicBezTo>
                <a:cubicBezTo>
                  <a:pt x="85772" y="18810"/>
                  <a:pt x="131183" y="0"/>
                  <a:pt x="178532" y="0"/>
                </a:cubicBezTo>
                <a:lnTo>
                  <a:pt x="1606754" y="0"/>
                </a:lnTo>
                <a:cubicBezTo>
                  <a:pt x="1654104" y="0"/>
                  <a:pt x="1699514" y="18810"/>
                  <a:pt x="1732995" y="52291"/>
                </a:cubicBezTo>
                <a:cubicBezTo>
                  <a:pt x="1766476" y="85772"/>
                  <a:pt x="1785286" y="131183"/>
                  <a:pt x="1785286" y="178532"/>
                </a:cubicBezTo>
                <a:lnTo>
                  <a:pt x="1785286" y="892640"/>
                </a:lnTo>
                <a:cubicBezTo>
                  <a:pt x="1785286" y="939990"/>
                  <a:pt x="1766476" y="985400"/>
                  <a:pt x="1732995" y="1018881"/>
                </a:cubicBezTo>
                <a:cubicBezTo>
                  <a:pt x="1699514" y="1052362"/>
                  <a:pt x="1654103" y="1071172"/>
                  <a:pt x="1606754" y="1071172"/>
                </a:cubicBezTo>
                <a:lnTo>
                  <a:pt x="178532" y="1071172"/>
                </a:lnTo>
                <a:cubicBezTo>
                  <a:pt x="131182" y="1071172"/>
                  <a:pt x="85772" y="1052362"/>
                  <a:pt x="52291" y="1018881"/>
                </a:cubicBezTo>
                <a:cubicBezTo>
                  <a:pt x="18810" y="985400"/>
                  <a:pt x="0" y="939989"/>
                  <a:pt x="0" y="892640"/>
                </a:cubicBezTo>
                <a:lnTo>
                  <a:pt x="0" y="178532"/>
                </a:lnTo>
                <a:close/>
              </a:path>
            </a:pathLst>
          </a:custGeom>
          <a:ln w="19050">
            <a:solidFill>
              <a:srgbClr val="6194FB"/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00880" tIns="200880" rIns="200880" bIns="200880" spcCol="1270" anchor="ctr"/>
          <a:lstStyle/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ru-RU" sz="23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Устанавливаются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Единого тарифно-квалификационного справочника работ и профессий рабочих, Единого квалификационного справочника должностей руководителей, специалистов и служащих или профессиональных стандартов, а также с учетом государственных гарантий по оплате труда, рекомендаций Российской трехсторонней комиссии по регулированию социально-трудовых отношений и </a:t>
            </a:r>
            <a:r>
              <a:rPr lang="ru-RU" sz="23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соответствующих профсоюзов (объединений профсоюзов) </a:t>
            </a:r>
            <a:r>
              <a:rPr lang="ru-RU" sz="23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 объединений </a:t>
            </a:r>
            <a:r>
              <a:rPr lang="ru-RU" sz="23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работодателей (ст. 144 ТК РФ).</a:t>
            </a:r>
            <a:endParaRPr lang="ru-RU" sz="23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69669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3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532" y="688629"/>
            <a:ext cx="83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>
              <a:tabLst>
                <a:tab pos="53975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1523999" y="864973"/>
            <a:ext cx="9209903" cy="4148203"/>
          </a:xfrm>
          <a:prstGeom prst="roundRect">
            <a:avLst>
              <a:gd name="adj" fmla="val 566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8D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/>
            <a:r>
              <a:rPr lang="ru-RU" sz="1600" dirty="0"/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Локальные нормативные акты, устанавливающие системы оплаты труда, принимаются работодателем </a:t>
            </a:r>
            <a:r>
              <a:rPr lang="ru-RU" sz="40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</a:t>
            </a:r>
            <a:r>
              <a:rPr lang="ru-RU" sz="4000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мнения представительного органа работников (Первичная профсоюзная организация).</a:t>
            </a:r>
            <a:endParaRPr lang="en-US" sz="4000" b="1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14</a:t>
            </a:fld>
            <a:endParaRPr lang="ru-RU" dirty="0"/>
          </a:p>
        </p:txBody>
      </p:sp>
      <p:sp>
        <p:nvSpPr>
          <p:cNvPr id="11" name="Заголовок 1"/>
          <p:cNvSpPr txBox="1">
            <a:spLocks/>
          </p:cNvSpPr>
          <p:nvPr/>
        </p:nvSpPr>
        <p:spPr>
          <a:xfrm>
            <a:off x="1524000" y="144464"/>
            <a:ext cx="9144000" cy="188193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pPr algn="l"/>
            <a:endParaRPr lang="ru-RU" sz="2300" dirty="0"/>
          </a:p>
        </p:txBody>
      </p:sp>
      <p:grpSp>
        <p:nvGrpSpPr>
          <p:cNvPr id="6" name="Группа 5"/>
          <p:cNvGrpSpPr/>
          <p:nvPr/>
        </p:nvGrpSpPr>
        <p:grpSpPr>
          <a:xfrm>
            <a:off x="381439" y="5996598"/>
            <a:ext cx="6396398" cy="734774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8411550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00125" y="1377950"/>
            <a:ext cx="6973888" cy="400050"/>
          </a:xfrm>
          <a:prstGeom prst="rect">
            <a:avLst/>
          </a:prstGeom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ru-RU" sz="2000" b="1" i="1" dirty="0">
              <a:solidFill>
                <a:schemeClr val="accent4">
                  <a:lumMod val="60000"/>
                  <a:lumOff val="40000"/>
                </a:schemeClr>
              </a:solidFill>
              <a:latin typeface="+mn-lt"/>
              <a:cs typeface="+mn-cs"/>
            </a:endParaRPr>
          </a:p>
        </p:txBody>
      </p:sp>
      <p:sp>
        <p:nvSpPr>
          <p:cNvPr id="17" name="Прямоугольник 16"/>
          <p:cNvSpPr/>
          <p:nvPr/>
        </p:nvSpPr>
        <p:spPr>
          <a:xfrm>
            <a:off x="837193" y="4968066"/>
            <a:ext cx="10260323" cy="369332"/>
          </a:xfrm>
          <a:prstGeom prst="rect">
            <a:avLst/>
          </a:prstGeom>
          <a:scene3d>
            <a:camera prst="orthographicFront"/>
            <a:lightRig rig="freezing" dir="t"/>
          </a:scene3d>
          <a:sp3d prstMaterial="dkEdge"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 b="1" dirty="0">
              <a:solidFill>
                <a:schemeClr val="accent4">
                  <a:lumMod val="60000"/>
                  <a:lumOff val="4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2" name="Группа 21"/>
          <p:cNvGrpSpPr>
            <a:grpSpLocks/>
          </p:cNvGrpSpPr>
          <p:nvPr/>
        </p:nvGrpSpPr>
        <p:grpSpPr bwMode="auto">
          <a:xfrm>
            <a:off x="698500" y="6145213"/>
            <a:ext cx="6396038" cy="487362"/>
            <a:chOff x="1155032" y="5934866"/>
            <a:chExt cx="6396398" cy="734774"/>
          </a:xfrm>
        </p:grpSpPr>
        <p:sp>
          <p:nvSpPr>
            <p:cNvPr id="23" name="Подзаголовок 2"/>
            <p:cNvSpPr txBox="1">
              <a:spLocks/>
            </p:cNvSpPr>
            <p:nvPr/>
          </p:nvSpPr>
          <p:spPr>
            <a:xfrm>
              <a:off x="1223299" y="5956406"/>
              <a:ext cx="4759593" cy="713234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7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1688" name="Рисунок 2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5" name="Прямая соединительная линия 24"/>
            <p:cNvCxnSpPr/>
            <p:nvPr/>
          </p:nvCxnSpPr>
          <p:spPr>
            <a:xfrm flipV="1">
              <a:off x="1155032" y="5934866"/>
              <a:ext cx="6396398" cy="2872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Прямоугольник 1"/>
          <p:cNvSpPr/>
          <p:nvPr/>
        </p:nvSpPr>
        <p:spPr>
          <a:xfrm>
            <a:off x="542925" y="255588"/>
            <a:ext cx="10893425" cy="101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понятия и определения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(статья 129 ТК РФ)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42925" y="1377950"/>
            <a:ext cx="10893425" cy="47117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- вознаграждение за труд в зависимости от: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квалификации работника;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сложности;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количества;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качества; </a:t>
            </a:r>
          </a:p>
          <a:p>
            <a:pPr lvl="1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условий выполняемой работы, 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 также:</a:t>
            </a:r>
            <a:endParaRPr lang="ru-RU" altLang="ru-RU" sz="2400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1) </a:t>
            </a:r>
            <a:r>
              <a:rPr lang="ru-RU" alt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компенсационные выплаты</a:t>
            </a: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доплаты и надбавки за работу в условиях, отклоняющихся от нормальных; 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иные выплаты компенсационного характера.</a:t>
            </a: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2) </a:t>
            </a:r>
            <a:r>
              <a:rPr lang="ru-RU" altLang="ru-RU" sz="2400" b="1" i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стимулирующие выплаты: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доплаты, надбавки стимулирующего характера;</a:t>
            </a:r>
          </a:p>
          <a:p>
            <a:pPr lv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премии и иные поощрительные выплаты.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E3F7B24-D428-4448-87CF-E0E9272E9830}" type="slidenum">
              <a:rPr lang="ru-RU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04077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10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Заголовок 1"/>
          <p:cNvSpPr>
            <a:spLocks noGrp="1"/>
          </p:cNvSpPr>
          <p:nvPr>
            <p:ph type="title"/>
          </p:nvPr>
        </p:nvSpPr>
        <p:spPr>
          <a:xfrm>
            <a:off x="1207169" y="0"/>
            <a:ext cx="9893222" cy="1786270"/>
          </a:xfrm>
        </p:spPr>
        <p:txBody>
          <a:bodyPr>
            <a:normAutofit fontScale="90000"/>
          </a:bodyPr>
          <a:lstStyle/>
          <a:p>
            <a:pPr algn="ctr"/>
            <a:r>
              <a:rPr lang="ru-RU" u="sng" dirty="0" smtClean="0">
                <a:effectLst/>
              </a:rPr>
              <a:t/>
            </a:r>
            <a:br>
              <a:rPr lang="ru-RU" u="sng" dirty="0" smtClean="0">
                <a:effectLst/>
              </a:rPr>
            </a:br>
            <a:r>
              <a:rPr lang="ru-RU" sz="5300" u="sng" dirty="0" smtClean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Структура </a:t>
            </a:r>
            <a:br>
              <a:rPr lang="ru-RU" sz="5300" u="sng" dirty="0" smtClean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5300" u="sng" dirty="0" smtClean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>системы оплаты труда</a:t>
            </a:r>
            <a:r>
              <a:rPr lang="ru-RU" dirty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  <a:t/>
            </a:r>
            <a:br>
              <a:rPr lang="ru-RU" dirty="0">
                <a:effectLst/>
                <a:latin typeface="Arial Black" panose="020B0A04020102020204" pitchFamily="34" charset="0"/>
                <a:cs typeface="Times New Roman" panose="02020603050405020304" pitchFamily="18" charset="0"/>
              </a:rPr>
            </a:br>
            <a:endParaRPr lang="ru-RU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7" name="Двойная стрелка влево/вверх 16"/>
          <p:cNvSpPr/>
          <p:nvPr/>
        </p:nvSpPr>
        <p:spPr>
          <a:xfrm rot="12522126">
            <a:off x="5912127" y="1641963"/>
            <a:ext cx="1453415" cy="881639"/>
          </a:xfrm>
          <a:prstGeom prst="leftUpArrow">
            <a:avLst/>
          </a:prstGeom>
          <a:solidFill>
            <a:schemeClr val="bg2">
              <a:lumMod val="75000"/>
            </a:schemeClr>
          </a:solidFill>
          <a:ln>
            <a:solidFill>
              <a:schemeClr val="bg2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2" name="Левая фигурная скобка 21"/>
          <p:cNvSpPr/>
          <p:nvPr/>
        </p:nvSpPr>
        <p:spPr>
          <a:xfrm rot="5400000">
            <a:off x="4833912" y="1299355"/>
            <a:ext cx="1126030" cy="4794799"/>
          </a:xfrm>
          <a:prstGeom prst="leftBrace">
            <a:avLst/>
          </a:prstGeom>
          <a:ln w="66675">
            <a:solidFill>
              <a:schemeClr val="bg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3" name="Группа 22"/>
          <p:cNvGrpSpPr/>
          <p:nvPr/>
        </p:nvGrpSpPr>
        <p:grpSpPr>
          <a:xfrm>
            <a:off x="2298019" y="2240574"/>
            <a:ext cx="4010038" cy="736760"/>
            <a:chOff x="1885980" y="572838"/>
            <a:chExt cx="4010038" cy="736760"/>
          </a:xfrm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1885980" y="572838"/>
              <a:ext cx="3964068" cy="65733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1996128" y="716439"/>
              <a:ext cx="3899890" cy="593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Должностной оклад</a:t>
              </a:r>
              <a:endParaRPr lang="ru-RU" sz="2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4" name="Группа 25"/>
          <p:cNvGrpSpPr/>
          <p:nvPr/>
        </p:nvGrpSpPr>
        <p:grpSpPr>
          <a:xfrm>
            <a:off x="7004591" y="2308083"/>
            <a:ext cx="3964068" cy="657337"/>
            <a:chOff x="7043233" y="572838"/>
            <a:chExt cx="3964068" cy="657337"/>
          </a:xfrm>
        </p:grpSpPr>
        <p:sp>
          <p:nvSpPr>
            <p:cNvPr id="27" name="Скругленный прямоугольник 26"/>
            <p:cNvSpPr/>
            <p:nvPr/>
          </p:nvSpPr>
          <p:spPr>
            <a:xfrm>
              <a:off x="7043233" y="572838"/>
              <a:ext cx="3964068" cy="65733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8" name="Скругленный прямоугольник 4"/>
            <p:cNvSpPr/>
            <p:nvPr/>
          </p:nvSpPr>
          <p:spPr>
            <a:xfrm>
              <a:off x="7075322" y="604927"/>
              <a:ext cx="3899890" cy="59315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Компенсационные и стимулирующие выплаты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5" name="Группа 31"/>
          <p:cNvGrpSpPr/>
          <p:nvPr/>
        </p:nvGrpSpPr>
        <p:grpSpPr>
          <a:xfrm>
            <a:off x="4246599" y="4187790"/>
            <a:ext cx="2554881" cy="1188012"/>
            <a:chOff x="2652373" y="3164910"/>
            <a:chExt cx="2554881" cy="1188012"/>
          </a:xfrm>
        </p:grpSpPr>
        <p:sp>
          <p:nvSpPr>
            <p:cNvPr id="33" name="Скругленный прямоугольник 32"/>
            <p:cNvSpPr/>
            <p:nvPr/>
          </p:nvSpPr>
          <p:spPr>
            <a:xfrm>
              <a:off x="2652373" y="3164910"/>
              <a:ext cx="2554881" cy="1188012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4" name="Скругленный прямоугольник 4"/>
            <p:cNvSpPr/>
            <p:nvPr/>
          </p:nvSpPr>
          <p:spPr>
            <a:xfrm>
              <a:off x="2710367" y="3222904"/>
              <a:ext cx="2438893" cy="107202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2390" tIns="36195" rIns="72390" bIns="36195" numCol="1" spcCol="1270" anchor="ctr" anchorCtr="0">
              <a:noAutofit/>
            </a:bodyPr>
            <a:lstStyle/>
            <a:p>
              <a:pPr lvl="0" algn="ctr" defTabSz="84455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Рекомендуемые минимальные должностные оклады по ПКГ</a:t>
              </a:r>
              <a:endParaRPr lang="ru-RU" sz="19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6" name="Группа 34"/>
          <p:cNvGrpSpPr/>
          <p:nvPr/>
        </p:nvGrpSpPr>
        <p:grpSpPr>
          <a:xfrm>
            <a:off x="7440921" y="4244318"/>
            <a:ext cx="2517375" cy="975125"/>
            <a:chOff x="5257064" y="3216275"/>
            <a:chExt cx="2517375" cy="97512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>
              <a:off x="5257064" y="3216275"/>
              <a:ext cx="2469935" cy="960797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37" name="Скругленный прямоугольник 4"/>
            <p:cNvSpPr/>
            <p:nvPr/>
          </p:nvSpPr>
          <p:spPr>
            <a:xfrm>
              <a:off x="5398308" y="3324407"/>
              <a:ext cx="2376131" cy="86699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38100" rIns="76200" bIns="381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 увеличения</a:t>
              </a:r>
              <a:endParaRPr lang="ru-RU" sz="20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7" name="Группа 37"/>
          <p:cNvGrpSpPr/>
          <p:nvPr/>
        </p:nvGrpSpPr>
        <p:grpSpPr>
          <a:xfrm>
            <a:off x="1207169" y="4185222"/>
            <a:ext cx="2529417" cy="1210578"/>
            <a:chOff x="85531" y="3085655"/>
            <a:chExt cx="2529417" cy="1210578"/>
          </a:xfrm>
        </p:grpSpPr>
        <p:sp>
          <p:nvSpPr>
            <p:cNvPr id="39" name="Скругленный прямоугольник 38"/>
            <p:cNvSpPr/>
            <p:nvPr/>
          </p:nvSpPr>
          <p:spPr>
            <a:xfrm>
              <a:off x="85531" y="3085655"/>
              <a:ext cx="2529417" cy="1210578"/>
            </a:xfrm>
            <a:prstGeom prst="roundRect">
              <a:avLst/>
            </a:prstGeom>
            <a:solidFill>
              <a:schemeClr val="bg2">
                <a:lumMod val="75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0" name="Скругленный прямоугольник 4"/>
            <p:cNvSpPr/>
            <p:nvPr/>
          </p:nvSpPr>
          <p:spPr>
            <a:xfrm>
              <a:off x="144627" y="3144751"/>
              <a:ext cx="2411225" cy="109238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68580" tIns="34290" rIns="68580" bIns="34290" numCol="1" spcCol="1270" anchor="ctr" anchorCtr="0">
              <a:noAutofit/>
            </a:bodyPr>
            <a:lstStyle/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Профессиональные квалификационные группы</a:t>
              </a:r>
            </a:p>
            <a:p>
              <a:pPr lvl="0" algn="ctr" defTabSz="8001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b="1" kern="1200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(ПКГ)</a:t>
              </a:r>
              <a:endParaRPr lang="ru-RU" sz="1800" b="1" kern="12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grpSp>
        <p:nvGrpSpPr>
          <p:cNvPr id="8" name="Группа 28"/>
          <p:cNvGrpSpPr/>
          <p:nvPr/>
        </p:nvGrpSpPr>
        <p:grpSpPr>
          <a:xfrm>
            <a:off x="381439" y="5996598"/>
            <a:ext cx="6396398" cy="734774"/>
            <a:chOff x="1155032" y="5934866"/>
            <a:chExt cx="6396398" cy="734774"/>
          </a:xfrm>
        </p:grpSpPr>
        <p:sp>
          <p:nvSpPr>
            <p:cNvPr id="30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31" name="Рисунок 30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41" name="Прямая соединительная линия 40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99306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021D50E-3A31-4CE6-8626-CFE228203CCD}" type="slidenum">
              <a:rPr lang="ru-RU"/>
              <a:pPr>
                <a:defRPr/>
              </a:pPr>
              <a:t>17</a:t>
            </a:fld>
            <a:endParaRPr lang="ru-RU"/>
          </a:p>
        </p:txBody>
      </p:sp>
      <p:sp>
        <p:nvSpPr>
          <p:cNvPr id="72706" name="Прямоугольник 3"/>
          <p:cNvSpPr>
            <a:spLocks noChangeArrowheads="1"/>
          </p:cNvSpPr>
          <p:nvPr/>
        </p:nvSpPr>
        <p:spPr bwMode="auto">
          <a:xfrm>
            <a:off x="450578" y="1281113"/>
            <a:ext cx="11142482" cy="461645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ru-RU" altLang="ru-RU" sz="2800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u="sng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Базовый оклад</a:t>
            </a:r>
            <a:r>
              <a:rPr lang="ru-RU" altLang="ru-RU" sz="2800" b="1" u="sng" dirty="0">
                <a:latin typeface="Times New Roman" pitchFamily="18" charset="0"/>
                <a:cs typeface="Times New Roman" pitchFamily="18" charset="0"/>
              </a:rPr>
              <a:t>  (базовый должностной оклад)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just">
              <a:lnSpc>
                <a:spcPct val="150000"/>
              </a:lnSpc>
            </a:pP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– ЭТО   </a:t>
            </a:r>
            <a:r>
              <a:rPr lang="ru-RU" altLang="ru-RU" sz="28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минимальный</a:t>
            </a:r>
            <a:r>
              <a:rPr lang="ru-RU" alt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b="1" u="sng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оклад</a:t>
            </a:r>
            <a:r>
              <a:rPr lang="ru-RU" altLang="ru-RU" sz="2800" b="1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  </a:t>
            </a:r>
            <a:r>
              <a:rPr lang="ru-RU" altLang="ru-RU" sz="2800" dirty="0">
                <a:solidFill>
                  <a:schemeClr val="accent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работника государственного или муниципального учреждения</a:t>
            </a:r>
            <a:r>
              <a:rPr lang="ru-RU" altLang="ru-RU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осуществляющего профессиональную деятельность по профессии рабочего или должности служащего, </a:t>
            </a:r>
            <a:r>
              <a:rPr lang="ru-RU" altLang="ru-RU" sz="28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входящим в соответствующую  профессиональную квалификационную  группу,</a:t>
            </a:r>
            <a:r>
              <a:rPr lang="ru-RU" altLang="ru-RU" sz="2800" dirty="0">
                <a:latin typeface="Times New Roman" pitchFamily="18" charset="0"/>
                <a:cs typeface="Times New Roman" pitchFamily="18" charset="0"/>
              </a:rPr>
              <a:t>  без учета компенсационных, стимулирующих и социальных выплат.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296863" y="5995988"/>
            <a:ext cx="6481762" cy="735012"/>
            <a:chOff x="1070155" y="5934866"/>
            <a:chExt cx="6481275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070155" y="6063411"/>
              <a:ext cx="4912943" cy="606229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2709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4286" y="5934866"/>
              <a:ext cx="6397144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542925" y="255588"/>
            <a:ext cx="10893425" cy="1016000"/>
          </a:xfrm>
          <a:prstGeom prst="rect">
            <a:avLst/>
          </a:prstGeom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32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Основные понятия и определения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2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(статья 129 ТК РФ)</a:t>
            </a:r>
            <a:endParaRPr lang="ru-RU" sz="25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Black" panose="020B0A040201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138835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TextBox 4"/>
          <p:cNvSpPr txBox="1">
            <a:spLocks noChangeArrowheads="1"/>
          </p:cNvSpPr>
          <p:nvPr/>
        </p:nvSpPr>
        <p:spPr bwMode="auto">
          <a:xfrm>
            <a:off x="1882775" y="688975"/>
            <a:ext cx="8389938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just" defTabSz="714375">
              <a:tabLst>
                <a:tab pos="53975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 defTabSz="714375">
              <a:tabLst>
                <a:tab pos="539750" algn="l"/>
              </a:tabLst>
            </a:pPr>
            <a:r>
              <a:rPr lang="ru-RU" sz="160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3" name="Скругленный прямоугольник 2"/>
          <p:cNvSpPr/>
          <p:nvPr/>
        </p:nvSpPr>
        <p:spPr>
          <a:xfrm>
            <a:off x="381000" y="858838"/>
            <a:ext cx="11490325" cy="5137150"/>
          </a:xfrm>
          <a:prstGeom prst="roundRect">
            <a:avLst>
              <a:gd name="adj" fmla="val 5660"/>
            </a:avLst>
          </a:prstGeom>
          <a:solidFill>
            <a:schemeClr val="accent5">
              <a:lumMod val="20000"/>
              <a:lumOff val="80000"/>
            </a:schemeClr>
          </a:solidFill>
          <a:ln>
            <a:solidFill>
              <a:srgbClr val="0078D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just" fontAlgn="auto">
              <a:spcBef>
                <a:spcPts val="0"/>
              </a:spcBef>
              <a:spcAft>
                <a:spcPts val="0"/>
              </a:spcAft>
              <a:buFontTx/>
              <a:buAutoNum type="arabicPeriod"/>
              <a:defRPr/>
            </a:pP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Профессиональные квалификационные группы 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ru-RU" altLang="ru-RU" sz="2800" b="1" dirty="0">
                <a:solidFill>
                  <a:srgbClr val="FFCC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группы профессий рабочих и должностей служащих, сформированные с учетом сферы деятельности на основе требований к профессиональной подготовке и уровню квалификации, которые необходимы для осуществления соответствующей профессиональной </a:t>
            </a:r>
            <a:r>
              <a:rPr lang="ru-RU" altLang="ru-RU" sz="28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деятельности (ст. 144 ТК РФ). </a:t>
            </a: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ru-RU" altLang="ru-RU" sz="28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2. </a:t>
            </a:r>
            <a:r>
              <a:rPr lang="ru-RU" altLang="ru-RU" sz="2800" b="1" u="sng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Состав профессиональных квалификационных групп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утверждается Министерством здравоохранения Российской Федерации (приказы МЗ РФ №№ 247н, 248н, 216н, 217н, 526н и т.д. (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см. материалы на сайте Профсоюза </a:t>
            </a:r>
            <a:r>
              <a:rPr lang="en-US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www.medprofsouz.ru</a:t>
            </a:r>
            <a:r>
              <a:rPr lang="ru-RU" altLang="ru-RU" sz="2800" b="1" dirty="0">
                <a:solidFill>
                  <a:schemeClr val="accent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altLang="ru-RU" sz="2800" b="1" dirty="0">
              <a:latin typeface="Times New Roman" panose="02020603050405020304" pitchFamily="18" charset="0"/>
              <a:ea typeface="ＭＳ Ｐゴシック" panose="020B0600070205080204" pitchFamily="34" charset="-128"/>
              <a:cs typeface="Times New Roman" panose="02020603050405020304" pitchFamily="18" charset="0"/>
            </a:endParaRPr>
          </a:p>
          <a:p>
            <a:pPr algn="just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3B1457B-2AF2-451E-B6F5-5DCD5B5E6A05}" type="slidenum">
              <a:rPr lang="ru-RU"/>
              <a:pPr>
                <a:defRPr/>
              </a:pPr>
              <a:t>18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922338" y="144463"/>
            <a:ext cx="10536237" cy="615950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 altLang="ru-RU" sz="2400" dirty="0">
                <a:solidFill>
                  <a:schemeClr val="tx1"/>
                </a:solidFill>
                <a:latin typeface="Times New Roman" panose="02020603050405020304" pitchFamily="18" charset="0"/>
              </a:rPr>
              <a:t>ПРАВОВЫЕ ОСНОВЫ СИСТЕМЫ ОПЛАТЫ ТРУДА</a:t>
            </a:r>
            <a:endParaRPr lang="ru-RU" dirty="0">
              <a:latin typeface="Arial Black" panose="020B0A04020102020204" pitchFamily="34" charset="0"/>
            </a:endParaRPr>
          </a:p>
        </p:txBody>
      </p:sp>
      <p:grpSp>
        <p:nvGrpSpPr>
          <p:cNvPr id="7" name="Группа 6"/>
          <p:cNvGrpSpPr>
            <a:grpSpLocks/>
          </p:cNvGrpSpPr>
          <p:nvPr/>
        </p:nvGrpSpPr>
        <p:grpSpPr bwMode="auto">
          <a:xfrm>
            <a:off x="381000" y="5995988"/>
            <a:ext cx="6397625" cy="735012"/>
            <a:chOff x="1155032" y="5934866"/>
            <a:chExt cx="6396398" cy="734774"/>
          </a:xfrm>
        </p:grpSpPr>
        <p:sp>
          <p:nvSpPr>
            <p:cNvPr id="8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4759" name="Рисунок 8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0" name="Прямая соединительная линия 9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014121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 rotWithShape="1">
          <a:blip r:embed="rId3">
            <a:extLst/>
          </a:blip>
          <a:srcRect l="3402"/>
          <a:stretch/>
        </p:blipFill>
        <p:spPr>
          <a:xfrm>
            <a:off x="-135395" y="8541890"/>
            <a:ext cx="2880000" cy="61588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grpSp>
        <p:nvGrpSpPr>
          <p:cNvPr id="75778" name="Группа 26"/>
          <p:cNvGrpSpPr>
            <a:grpSpLocks/>
          </p:cNvGrpSpPr>
          <p:nvPr/>
        </p:nvGrpSpPr>
        <p:grpSpPr bwMode="auto">
          <a:xfrm>
            <a:off x="2001838" y="1203325"/>
            <a:ext cx="9351962" cy="4633913"/>
            <a:chOff x="1898465" y="129944"/>
            <a:chExt cx="7175868" cy="4409899"/>
          </a:xfrm>
        </p:grpSpPr>
        <p:sp>
          <p:nvSpPr>
            <p:cNvPr id="28" name="Скругленный прямоугольник 27"/>
            <p:cNvSpPr/>
            <p:nvPr/>
          </p:nvSpPr>
          <p:spPr>
            <a:xfrm>
              <a:off x="1898465" y="129944"/>
              <a:ext cx="7175868" cy="4409899"/>
            </a:xfrm>
            <a:prstGeom prst="roundRect">
              <a:avLst/>
            </a:prstGeom>
            <a:solidFill>
              <a:schemeClr val="bg2">
                <a:lumMod val="20000"/>
                <a:lumOff val="80000"/>
              </a:scheme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9" name="Скругленный прямоугольник 4"/>
            <p:cNvSpPr/>
            <p:nvPr/>
          </p:nvSpPr>
          <p:spPr>
            <a:xfrm>
              <a:off x="2114070" y="214546"/>
              <a:ext cx="6744659" cy="3979333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148590" tIns="74295" rIns="148590" bIns="74295" spcCol="1270" anchor="ctr"/>
            <a:lstStyle/>
            <a:p>
              <a:pPr algn="ctr" defTabSz="17335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39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Внесение дополнений и изменений в состав профессиональных квалификационных групп на уровнях  субъекта Российской Федерации, местного самоуправления и медицинских организаций –</a:t>
              </a:r>
              <a:r>
                <a:rPr lang="ru-RU" sz="3900" b="1" u="sng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НЕПРАВОМЕРНО!</a:t>
              </a:r>
              <a:endParaRPr lang="ru-RU" sz="39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pic>
        <p:nvPicPr>
          <p:cNvPr id="34" name="Рисунок 33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H="1">
            <a:off x="249966" y="255319"/>
            <a:ext cx="1667323" cy="2375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36" name="Заголовок 1"/>
          <p:cNvSpPr>
            <a:spLocks noGrp="1"/>
          </p:cNvSpPr>
          <p:nvPr>
            <p:ph type="title"/>
          </p:nvPr>
        </p:nvSpPr>
        <p:spPr>
          <a:xfrm>
            <a:off x="1717675" y="128588"/>
            <a:ext cx="9906000" cy="1485900"/>
          </a:xfrm>
        </p:spPr>
        <p:txBody>
          <a:bodyPr rtlCol="0"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dirty="0" smtClean="0">
                <a:solidFill>
                  <a:srgbClr val="FF0000"/>
                </a:solidFill>
              </a:rPr>
              <a:t/>
            </a:r>
            <a:br>
              <a:rPr lang="ru-RU" dirty="0" smtClean="0">
                <a:solidFill>
                  <a:srgbClr val="FF0000"/>
                </a:solidFill>
              </a:rPr>
            </a:br>
            <a:r>
              <a:rPr lang="ru-RU" sz="5300" dirty="0" smtClean="0">
                <a:solidFill>
                  <a:srgbClr val="FF0000"/>
                </a:solidFill>
                <a:latin typeface="Arial Black" panose="020B0A04020102020204" pitchFamily="34" charset="0"/>
              </a:rPr>
              <a:t>ВНИМАНИЕ!!!</a:t>
            </a:r>
            <a: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  <a:t/>
            </a:r>
            <a:br>
              <a:rPr lang="ru-RU" dirty="0">
                <a:solidFill>
                  <a:srgbClr val="FF0000"/>
                </a:solidFill>
                <a:latin typeface="Arial Black" panose="020B0A04020102020204" pitchFamily="34" charset="0"/>
              </a:rPr>
            </a:br>
            <a:endParaRPr lang="ru-RU" dirty="0">
              <a:solidFill>
                <a:srgbClr val="FF0000"/>
              </a:solidFill>
              <a:latin typeface="Arial Black" panose="020B0A04020102020204" pitchFamily="34" charset="0"/>
            </a:endParaRPr>
          </a:p>
        </p:txBody>
      </p:sp>
      <p:grpSp>
        <p:nvGrpSpPr>
          <p:cNvPr id="16" name="Группа 15"/>
          <p:cNvGrpSpPr>
            <a:grpSpLocks/>
          </p:cNvGrpSpPr>
          <p:nvPr/>
        </p:nvGrpSpPr>
        <p:grpSpPr bwMode="auto">
          <a:xfrm>
            <a:off x="381000" y="5995988"/>
            <a:ext cx="6397625" cy="735012"/>
            <a:chOff x="1155032" y="5934866"/>
            <a:chExt cx="6396398" cy="734774"/>
          </a:xfrm>
        </p:grpSpPr>
        <p:sp>
          <p:nvSpPr>
            <p:cNvPr id="17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5784" name="Рисунок 17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Прямая соединительная линия 21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A558DFC-D4CE-40F0-8E85-20AF8207E47E}" type="slidenum">
              <a:rPr lang="ru-RU"/>
              <a:pPr>
                <a:defRPr/>
              </a:pPr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036123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7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5" dur="500"/>
                                        <p:tgtEl>
                                          <p:spTgt spid="757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044575" y="128588"/>
            <a:ext cx="10515600" cy="1646237"/>
          </a:xfrm>
        </p:spPr>
        <p:txBody>
          <a:bodyPr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sz="2400" b="1" u="sng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Пункт 4</a:t>
            </a:r>
            <a:r>
              <a:rPr lang="ru-RU" sz="2400" b="1" dirty="0" smtClean="0">
                <a:solidFill>
                  <a:schemeClr val="tx1"/>
                </a:solidFill>
                <a:latin typeface="Arial Black" panose="020B0A04020102020204" pitchFamily="34" charset="0"/>
              </a:rPr>
              <a:t> Единых рекомендаций по установлению на федеральном, региональном и местном уровнях систем оплаты труда работников государственных и муниципальных учреждений на 2017 год.</a:t>
            </a:r>
            <a:endParaRPr lang="ru-RU" sz="2400" b="1" dirty="0">
              <a:solidFill>
                <a:schemeClr val="tx1"/>
              </a:solidFill>
              <a:latin typeface="Arial Black" panose="020B0A04020102020204" pitchFamily="34" charset="0"/>
            </a:endParaRPr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52438" y="1887538"/>
            <a:ext cx="11444287" cy="4424362"/>
          </a:xfrm>
        </p:spPr>
        <p:txBody>
          <a:bodyPr rtlCol="0">
            <a:normAutofit fontScale="55000" lnSpcReduction="20000"/>
          </a:bodyPr>
          <a:lstStyle/>
          <a:p>
            <a:pPr marL="91440" indent="-91440" algn="just" eaLnBrk="1" fontAlgn="auto" hangingPunct="1">
              <a:lnSpc>
                <a:spcPct val="170000"/>
              </a:lnSpc>
              <a:defRPr/>
            </a:pPr>
            <a:r>
              <a:rPr lang="ru-RU" sz="4700" dirty="0" smtClean="0">
                <a:solidFill>
                  <a:srgbClr val="7030A0"/>
                </a:solidFill>
              </a:rPr>
              <a:t>    </a:t>
            </a:r>
            <a:r>
              <a:rPr lang="ru-RU" sz="4700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*Доход людей, работающих в бюджетной сфере, непосредственно должен зависеть не только лишь от сложности труда и квалификации, но и от качества, количества выполненной работы;</a:t>
            </a:r>
          </a:p>
          <a:p>
            <a:pPr marL="91440" indent="-91440" algn="just" eaLnBrk="1" fontAlgn="auto" hangingPunct="1">
              <a:lnSpc>
                <a:spcPct val="170000"/>
              </a:lnSpc>
              <a:defRPr/>
            </a:pPr>
            <a:r>
              <a:rPr lang="ru-RU" sz="4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sz="47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*Размер заработной платы не ограничен;</a:t>
            </a:r>
          </a:p>
          <a:p>
            <a:pPr marL="91440" indent="-91440" algn="just" eaLnBrk="1" fontAlgn="auto" hangingPunct="1">
              <a:lnSpc>
                <a:spcPct val="170000"/>
              </a:lnSpc>
              <a:defRPr/>
            </a:pPr>
            <a:r>
              <a:rPr lang="ru-RU" sz="4700" dirty="0" smtClean="0">
                <a:solidFill>
                  <a:schemeClr val="accent5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*За труд, который имеет равную ценность, оплата должна быть одинаковой;</a:t>
            </a:r>
          </a:p>
          <a:p>
            <a:pPr marL="91440" indent="-91440" algn="just" eaLnBrk="1" fontAlgn="auto" hangingPunct="1">
              <a:lnSpc>
                <a:spcPct val="170000"/>
              </a:lnSpc>
              <a:defRPr/>
            </a:pPr>
            <a:r>
              <a:rPr lang="ru-RU" sz="47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*Реальные зарплаты должны повышаться. </a:t>
            </a:r>
          </a:p>
          <a:p>
            <a:pPr marL="91440" indent="-91440" algn="just" eaLnBrk="1" fontAlgn="auto" hangingPunct="1">
              <a:defRPr/>
            </a:pPr>
            <a:endParaRPr lang="ru-RU" dirty="0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292711E-410A-4EE1-898B-B6536F1E171C}" type="slidenum">
              <a:rPr lang="ru-RU"/>
              <a:pPr>
                <a:defRPr/>
              </a:pPr>
              <a:t>2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81000" y="6103938"/>
            <a:ext cx="6397625" cy="627062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82" y="5957188"/>
              <a:ext cx="4759999" cy="712452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1208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763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H="1">
            <a:off x="226141" y="294403"/>
            <a:ext cx="90350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12290" name="Picture 2" descr="http://www.syl.ru/misc/i/ai/84167/140674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5351" y="5329812"/>
            <a:ext cx="2455649" cy="1310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25308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77" y="65903"/>
            <a:ext cx="12043719" cy="1192529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  <a:t>Приказ Департамента здравоохранения города Москвы от 09.06.2012 № 531 </a:t>
            </a:r>
            <a:br>
              <a:rPr lang="ru-RU" sz="3200" b="1" dirty="0"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2400" b="1" dirty="0">
                <a:latin typeface="Arial Black" panose="020B0A04020102020204" pitchFamily="34" charset="0"/>
                <a:ea typeface="Calibri" panose="020F0502020204030204" pitchFamily="34" charset="0"/>
              </a:rPr>
              <a:t>(в ред. приказов ДЗМ от 18.05.2015г. № 387, от 26.12.2016г. № 1033) </a:t>
            </a:r>
            <a:endParaRPr lang="ru-RU" sz="3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7654421"/>
              </p:ext>
            </p:extLst>
          </p:nvPr>
        </p:nvGraphicFramePr>
        <p:xfrm>
          <a:off x="271033" y="2203601"/>
          <a:ext cx="7570572" cy="4159138"/>
        </p:xfrm>
        <a:graphic>
          <a:graphicData uri="http://schemas.openxmlformats.org/drawingml/2006/table">
            <a:tbl>
              <a:tblPr>
                <a:tableStyleId>{793D81CF-94F2-401A-BA57-92F5A7B2D0C5}</a:tableStyleId>
              </a:tblPr>
              <a:tblGrid>
                <a:gridCol w="498157"/>
                <a:gridCol w="5532022"/>
                <a:gridCol w="1540393"/>
              </a:tblGrid>
              <a:tr h="1504564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п/п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Профессиональная квалификационная группа *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Размер минимального должностного оклада, руб.</a:t>
                      </a:r>
                      <a:endParaRPr lang="ru-RU" sz="1200" b="1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«Медицинский и фармацевтический персонал первого уровня»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17 600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«Средний медицинский и фармацевтический персонал»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45584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«Врачи и провизоры»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30 000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  <a:tr h="10525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6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«Руководители структурных подразделений учреждений с высшим медицинским и фармацевтическим образованием (врач-специалист, провизор)»</a:t>
                      </a:r>
                      <a:endParaRPr lang="ru-RU" sz="12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  <a:tabLst>
                          <a:tab pos="630555" algn="l"/>
                        </a:tabLst>
                      </a:pP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40 000</a:t>
                      </a:r>
                      <a:endParaRPr lang="ru-RU" sz="14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9370" marR="39370" marT="64770" marB="6477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20</a:t>
            </a:fld>
            <a:endParaRPr lang="ru-RU"/>
          </a:p>
        </p:txBody>
      </p:sp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199176" y="1435473"/>
            <a:ext cx="11679787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indent="450850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342900" marR="0" lvl="0" indent="-34290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anose="05000000000000000000" pitchFamily="2" charset="2"/>
              <a:buChar char="v"/>
              <a:tabLst>
                <a:tab pos="630238" algn="l"/>
              </a:tabLst>
            </a:pPr>
            <a:r>
              <a:rPr kumimoji="0" lang="ru-RU" altLang="ru-RU" sz="20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Минимальные должностные оклады по профессиональным квалификационным группам должностей медицинских и фармацевтических работников:</a:t>
            </a:r>
            <a:endParaRPr kumimoji="0" lang="ru-RU" altLang="ru-RU" sz="105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965989" y="2959933"/>
            <a:ext cx="3912974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850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630238" algn="l"/>
              </a:tabLst>
            </a:pPr>
            <a:r>
              <a:rPr lang="ru-RU" altLang="ru-RU" dirty="0">
                <a:solidFill>
                  <a:prstClr val="black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* В соответствии с приказом Министерства здравоохранения и социального развития Российской Федерации от 6 августа 2007 г. № 526 «Об утверждении профессиональных квалификационных групп должностей медицинских и фармацевтических работников».</a:t>
            </a:r>
            <a:endParaRPr lang="ru-RU" altLang="ru-RU" sz="2800" dirty="0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0" y="6356350"/>
            <a:ext cx="6055465" cy="457286"/>
            <a:chOff x="1155032" y="5934866"/>
            <a:chExt cx="6396398" cy="734774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0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9448456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Врачи-терапевты участковые, врачи-педиатры участковые, врачи общей практики (семейные врачи)</a:t>
            </a:r>
            <a:b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>
              <a:lnSpc>
                <a:spcPct val="150000"/>
              </a:lnSpc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 случае если в учреждении </a:t>
            </a:r>
            <a:r>
              <a:rPr lang="ru-RU" u="sng" dirty="0" smtClean="0">
                <a:latin typeface="Times New Roman" pitchFamily="18" charset="0"/>
                <a:cs typeface="Times New Roman" pitchFamily="18" charset="0"/>
              </a:rPr>
              <a:t>по итогам календарного года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средняя заработная плата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по категории </a:t>
            </a:r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врачи-терапевты участковые, врачи-педиатры участковые, врачи общей практики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превысила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70 000 рублей, </a:t>
            </a: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размер должностного оклада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по указанным должностям может быть установлен руководителем учреждения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в размере до 50%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от размера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фактически сложившейся средней заработной платы по этой категории.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21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81000" y="6137188"/>
            <a:ext cx="6397625" cy="593811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850305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83532" y="688629"/>
            <a:ext cx="83889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 defTabSz="714375">
              <a:tabLst>
                <a:tab pos="539750" algn="l"/>
              </a:tabLst>
            </a:pPr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	</a:t>
            </a:r>
          </a:p>
          <a:p>
            <a:pPr algn="just"/>
            <a:r>
              <a:rPr lang="ru-RU" sz="1600" dirty="0">
                <a:latin typeface="Times New Roman" pitchFamily="18" charset="0"/>
                <a:cs typeface="Times New Roman" pitchFamily="18" charset="0"/>
              </a:rPr>
              <a:t> 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22</a:t>
            </a:fld>
            <a:endParaRPr lang="ru-RU" dirty="0"/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1524000" y="144464"/>
            <a:ext cx="9144000" cy="692249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ru-RU" sz="2400" u="sng" dirty="0">
                <a:latin typeface="Arial Black" panose="020B0A04020102020204" pitchFamily="34" charset="0"/>
              </a:rPr>
              <a:t>Установление размеров окладов</a:t>
            </a:r>
            <a:endParaRPr lang="ru-RU" sz="2400" dirty="0">
              <a:latin typeface="Arial Black" panose="020B0A04020102020204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/>
          </p:nvPr>
        </p:nvGraphicFramePr>
        <p:xfrm>
          <a:off x="157654" y="791542"/>
          <a:ext cx="7277988" cy="5726974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3710152"/>
                <a:gridCol w="3567836"/>
              </a:tblGrid>
              <a:tr h="324822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Квалификационные уровни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Размеры окладов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324822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Повышения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</a:t>
                      </a:r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мах Д.О.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</a:tr>
              <a:tr h="430812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квалификационная группа "Врачи и провизоры"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73269">
                <a:tc gridSpan="2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Рекомендуемый размер минимального должностного оклада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18 600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293303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квалификационный уровень</a:t>
                      </a:r>
                      <a:endParaRPr lang="ru-RU" sz="18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1,7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31 620 руб.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1,9  35 340 руб.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37 200 руб.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2,1  39 060 руб.</a:t>
                      </a: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30071">
                <a:tc grid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квалификационная группа "Средний медицинский и фармацевтический персонал"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9351"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Рекомендуемый размер минимального должностного оклада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10 500 руб.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691241">
                <a:tc>
                  <a:txBody>
                    <a:bodyPr/>
                    <a:lstStyle/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5 квалификационный уровень    </a:t>
                      </a:r>
                    </a:p>
                    <a:p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т.д.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1,9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19 950 руб.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2,1  22 050 руб.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2,4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25 200 руб.</a:t>
                      </a:r>
                    </a:p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2,6  27 300 руб.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2,8  29 400 руб.</a:t>
                      </a:r>
                    </a:p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2" name="Правая фигурная скобка 11"/>
          <p:cNvSpPr/>
          <p:nvPr/>
        </p:nvSpPr>
        <p:spPr>
          <a:xfrm>
            <a:off x="6968359" y="1608083"/>
            <a:ext cx="798786" cy="222819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авая фигурная скобка 12"/>
          <p:cNvSpPr/>
          <p:nvPr/>
        </p:nvSpPr>
        <p:spPr>
          <a:xfrm>
            <a:off x="6921063" y="3904594"/>
            <a:ext cx="798786" cy="2412123"/>
          </a:xfrm>
          <a:prstGeom prst="righ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8110374" y="2453013"/>
          <a:ext cx="3072633" cy="650113"/>
        </p:xfrm>
        <a:graphic>
          <a:graphicData uri="http://schemas.openxmlformats.org/drawingml/2006/table">
            <a:tbl>
              <a:tblPr/>
              <a:tblGrid>
                <a:gridCol w="1969047"/>
                <a:gridCol w="1103586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ПКГ «Врачи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и провизоры»</a:t>
                      </a:r>
                    </a:p>
                  </a:txBody>
                  <a:tcPr marL="45720" marR="36830" marT="64135" marB="64135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30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000 руб.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36830" marT="64135" marB="64135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5" name="Таблица 14"/>
          <p:cNvGraphicFramePr>
            <a:graphicFrameLocks noGrp="1"/>
          </p:cNvGraphicFramePr>
          <p:nvPr/>
        </p:nvGraphicFramePr>
        <p:xfrm>
          <a:off x="8082455" y="4544570"/>
          <a:ext cx="3177737" cy="1171956"/>
        </p:xfrm>
        <a:graphic>
          <a:graphicData uri="http://schemas.openxmlformats.org/drawingml/2006/table">
            <a:tbl>
              <a:tblPr/>
              <a:tblGrid>
                <a:gridCol w="2017986"/>
                <a:gridCol w="1159751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ПКГ</a:t>
                      </a:r>
                      <a:r>
                        <a:rPr lang="ru-RU" sz="1600" baseline="0" dirty="0" smtClean="0">
                          <a:latin typeface="Times New Roman"/>
                          <a:ea typeface="Calibri"/>
                          <a:cs typeface="Times New Roman"/>
                        </a:rPr>
                        <a:t>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«Средний </a:t>
                      </a: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медицинский и фармацевтический персонал»</a:t>
                      </a:r>
                    </a:p>
                  </a:txBody>
                  <a:tcPr marL="45720" marR="36830" marT="64135" marB="64135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600" dirty="0">
                          <a:latin typeface="Times New Roman"/>
                          <a:ea typeface="Calibri"/>
                          <a:cs typeface="Times New Roman"/>
                        </a:rPr>
                        <a:t>20 </a:t>
                      </a:r>
                      <a:r>
                        <a:rPr lang="ru-RU" sz="1600" dirty="0" smtClean="0">
                          <a:latin typeface="Times New Roman"/>
                          <a:ea typeface="Calibri"/>
                          <a:cs typeface="Times New Roman"/>
                        </a:rPr>
                        <a:t>000 руб.</a:t>
                      </a:r>
                      <a:endParaRPr lang="ru-RU" sz="1600" dirty="0">
                        <a:latin typeface="Times New Roman"/>
                        <a:ea typeface="Calibri"/>
                        <a:cs typeface="Times New Roman"/>
                      </a:endParaRPr>
                    </a:p>
                  </a:txBody>
                  <a:tcPr marL="45720" marR="36830" marT="64135" marB="64135" anchor="ctr">
                    <a:lnL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A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cxnSp>
        <p:nvCxnSpPr>
          <p:cNvPr id="17" name="Прямая со стрелкой 16"/>
          <p:cNvCxnSpPr/>
          <p:nvPr/>
        </p:nvCxnSpPr>
        <p:spPr>
          <a:xfrm>
            <a:off x="7147932" y="2375210"/>
            <a:ext cx="925551" cy="234175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Прямая со стрелкой 17"/>
          <p:cNvCxnSpPr/>
          <p:nvPr/>
        </p:nvCxnSpPr>
        <p:spPr>
          <a:xfrm>
            <a:off x="7214839" y="4594302"/>
            <a:ext cx="780585" cy="144966"/>
          </a:xfrm>
          <a:prstGeom prst="straightConnector1">
            <a:avLst/>
          </a:prstGeom>
          <a:ln w="3810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flipV="1">
            <a:off x="6117021" y="2459421"/>
            <a:ext cx="966951" cy="10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/>
          <p:nvPr/>
        </p:nvCxnSpPr>
        <p:spPr>
          <a:xfrm flipV="1">
            <a:off x="6122276" y="4766442"/>
            <a:ext cx="966951" cy="10510"/>
          </a:xfrm>
          <a:prstGeom prst="line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Прямая соединительная линия 22"/>
          <p:cNvCxnSpPr/>
          <p:nvPr/>
        </p:nvCxnSpPr>
        <p:spPr>
          <a:xfrm>
            <a:off x="5570483" y="2564524"/>
            <a:ext cx="1145627" cy="114562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Прямая соединительная линия 23"/>
          <p:cNvCxnSpPr/>
          <p:nvPr/>
        </p:nvCxnSpPr>
        <p:spPr>
          <a:xfrm>
            <a:off x="5565228" y="4892565"/>
            <a:ext cx="1119351" cy="1319049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Левая фигурная скобка 28"/>
          <p:cNvSpPr/>
          <p:nvPr/>
        </p:nvSpPr>
        <p:spPr>
          <a:xfrm>
            <a:off x="4235669" y="2564524"/>
            <a:ext cx="357352" cy="1114097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0" name="Левая фигурная скобка 29"/>
          <p:cNvSpPr/>
          <p:nvPr/>
        </p:nvSpPr>
        <p:spPr>
          <a:xfrm>
            <a:off x="4188373" y="4808483"/>
            <a:ext cx="357352" cy="1508234"/>
          </a:xfrm>
          <a:prstGeom prst="leftBrac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32" name="Прямая соединительная линия 31"/>
          <p:cNvCxnSpPr/>
          <p:nvPr/>
        </p:nvCxnSpPr>
        <p:spPr>
          <a:xfrm>
            <a:off x="4687614" y="2564524"/>
            <a:ext cx="567558" cy="1166648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Прямая соединительная линия 32"/>
          <p:cNvCxnSpPr/>
          <p:nvPr/>
        </p:nvCxnSpPr>
        <p:spPr>
          <a:xfrm>
            <a:off x="4650828" y="4818993"/>
            <a:ext cx="667406" cy="1508235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/>
          <p:cNvSpPr txBox="1"/>
          <p:nvPr/>
        </p:nvSpPr>
        <p:spPr>
          <a:xfrm>
            <a:off x="3216166" y="2785241"/>
            <a:ext cx="91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 самостоятельно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3221421" y="5197365"/>
            <a:ext cx="91439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МО самостоятельно</a:t>
            </a:r>
            <a:endParaRPr lang="ru-RU" sz="14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9" name="Скругленный прямоугольник 48"/>
          <p:cNvSpPr/>
          <p:nvPr/>
        </p:nvSpPr>
        <p:spPr>
          <a:xfrm>
            <a:off x="7538224" y="3245005"/>
            <a:ext cx="4471639" cy="1159727"/>
          </a:xfrm>
          <a:prstGeom prst="round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ctr"/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Квалификационная категория (вторая, первая, высшая) </a:t>
            </a:r>
            <a:r>
              <a:rPr lang="ru-RU" sz="1600" b="1" u="sng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исключена</a:t>
            </a:r>
            <a:r>
              <a:rPr lang="ru-RU" sz="1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из размеров должностных окладов и вынесена в категорию стимулирующих выплат</a:t>
            </a:r>
            <a:endParaRPr lang="ru-RU" sz="1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9758967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8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8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0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6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0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8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81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1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96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1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2" grpId="0" animBg="1"/>
      <p:bldP spid="13" grpId="0" animBg="1"/>
      <p:bldP spid="29" grpId="0" animBg="1"/>
      <p:bldP spid="30" grpId="0" animBg="1"/>
      <p:bldP spid="35" grpId="0"/>
      <p:bldP spid="36" grpId="0"/>
      <p:bldP spid="49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726688" y="122661"/>
          <a:ext cx="10647556" cy="652945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2406805"/>
                <a:gridCol w="3679902"/>
                <a:gridCol w="1925243"/>
                <a:gridCol w="449967"/>
                <a:gridCol w="2185639"/>
              </a:tblGrid>
              <a:tr h="516525">
                <a:tc rowSpan="2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Квалификационные уровни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ru-RU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Должности, отнесенные к квалификационным уровням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lt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Размеры окладов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gridSpan="2">
                  <a:txBody>
                    <a:bodyPr/>
                    <a:lstStyle/>
                    <a:p>
                      <a:pPr algn="ctr"/>
                      <a:r>
                        <a:rPr lang="ru-RU" b="1" u="sng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Предлагается</a:t>
                      </a:r>
                      <a:endParaRPr lang="ru-RU" b="1" u="sng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rowSpan="2"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86193">
                <a:tc vMerge="1">
                  <a:txBody>
                    <a:bodyPr/>
                    <a:lstStyle/>
                    <a:p>
                      <a:pPr algn="ctr"/>
                      <a:endParaRPr lang="ru-RU" dirty="0"/>
                    </a:p>
                  </a:txBody>
                  <a:tcPr>
                    <a:solidFill>
                      <a:srgbClr val="0070C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err="1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Коэф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. Повышения 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</a:t>
                      </a:r>
                      <a:r>
                        <a:rPr lang="ru-RU" sz="1400" b="1" dirty="0" smtClean="0">
                          <a:solidFill>
                            <a:schemeClr val="bg1"/>
                          </a:solidFill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мах Д.О.</a:t>
                      </a:r>
                      <a:endParaRPr lang="ru-RU" b="1" dirty="0">
                        <a:solidFill>
                          <a:schemeClr val="bg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gridSpan="2"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 hMerge="1"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16525">
                <a:tc gridSpan="5">
                  <a:txBody>
                    <a:bodyPr/>
                    <a:lstStyle/>
                    <a:p>
                      <a:pPr algn="ctr"/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Профессиональная квалификационная группа "Врачи и провизоры"</a:t>
                      </a:r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8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67332">
                <a:tc gridSpan="4"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latin typeface="Times New Roman" pitchFamily="18" charset="0"/>
                          <a:cs typeface="Times New Roman" pitchFamily="18" charset="0"/>
                        </a:rPr>
                        <a:t>Рекомендуемый размер минимального должностного оклада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 18 600 руб.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49745">
                <a:tc>
                  <a:txBody>
                    <a:bodyPr/>
                    <a:lstStyle/>
                    <a:p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1 квалификационный уровень   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Врач-стажер, провизор-стажер</a:t>
                      </a:r>
                    </a:p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До 1,7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31 620 руб.</a:t>
                      </a:r>
                    </a:p>
                  </a:txBody>
                  <a:tcP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53525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2 квалификационный уровень    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t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Врачи-специалисты, провизор-технолог, провизор-аналитик</a:t>
                      </a:r>
                    </a:p>
                    <a:p>
                      <a:pPr algn="just" fontAlgn="t"/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1,9  35 340 руб.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802888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3 квалификационный уровень    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>
                        <a:buFont typeface="Arial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Врачи-специалисты стационарных подразделений лечебно-профилактических учреждений</a:t>
                      </a:r>
                    </a:p>
                    <a:p>
                      <a:pPr algn="just" fontAlgn="t">
                        <a:buFont typeface="Arial" pitchFamily="34" charset="0"/>
                        <a:buChar char="•"/>
                      </a:pPr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Врачи-специалисты станций (отделений) скорой медицинской помощи и учреждений медико-социальной экспертизы</a:t>
                      </a:r>
                    </a:p>
                    <a:p>
                      <a:pPr algn="just" fontAlgn="t">
                        <a:buFont typeface="Arial" pitchFamily="34" charset="0"/>
                        <a:buChar char="•"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Врачи-терапевты участковые, врачи-педиатры участковые,</a:t>
                      </a:r>
                    </a:p>
                    <a:p>
                      <a:pPr algn="just" fontAlgn="t">
                        <a:buFont typeface="Arial" pitchFamily="34" charset="0"/>
                        <a:buChar char="•"/>
                      </a:pPr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 общей практики (семейные врачи)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2,0</a:t>
                      </a:r>
                      <a:r>
                        <a:rPr lang="ru-RU" baseline="0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 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 37 200 руб.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  <a:tr h="651974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 квалификационный уровень</a:t>
                      </a:r>
                    </a:p>
                    <a:p>
                      <a:endParaRPr lang="ru-RU" sz="1400" kern="1200" dirty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Врачи-специалисты хирургического профиля, оперирующие в стационарах лечебно-профилактических учреждений</a:t>
                      </a:r>
                    </a:p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врач</a:t>
                      </a:r>
                    </a:p>
                    <a:p>
                      <a:pPr algn="just" fontAlgn="t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провизор 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9525" marR="9525" marT="9525" marB="0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  <a:sym typeface="Symbol"/>
                        </a:rPr>
                        <a:t>До 2,1  39 060 руб.</a:t>
                      </a:r>
                    </a:p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ru-RU" dirty="0" smtClean="0">
                        <a:latin typeface="Times New Roman" pitchFamily="18" charset="0"/>
                        <a:cs typeface="Times New Roman" pitchFamily="18" charset="0"/>
                        <a:sym typeface="Symbol"/>
                      </a:endParaRPr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23</a:t>
            </a:fld>
            <a:endParaRPr lang="ru-RU"/>
          </a:p>
        </p:txBody>
      </p:sp>
      <p:sp>
        <p:nvSpPr>
          <p:cNvPr id="6" name="Правая фигурная скобка 5"/>
          <p:cNvSpPr/>
          <p:nvPr/>
        </p:nvSpPr>
        <p:spPr>
          <a:xfrm>
            <a:off x="6690730" y="4939992"/>
            <a:ext cx="367990" cy="624468"/>
          </a:xfrm>
          <a:prstGeom prst="righ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7304049" y="4772722"/>
            <a:ext cx="2297151" cy="546409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35 000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9311269" y="1628078"/>
            <a:ext cx="1929161" cy="702527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  <a:cs typeface="Times New Roman" pitchFamily="18" charset="0"/>
              </a:rPr>
              <a:t>30 000 руб.</a:t>
            </a:r>
            <a:endParaRPr lang="ru-RU" dirty="0">
              <a:latin typeface="Arial Black" pitchFamily="34" charset="0"/>
              <a:cs typeface="Times New Roman" pitchFamily="18" charset="0"/>
            </a:endParaRPr>
          </a:p>
        </p:txBody>
      </p:sp>
      <p:sp>
        <p:nvSpPr>
          <p:cNvPr id="9" name="Левая фигурная скобка 8"/>
          <p:cNvSpPr/>
          <p:nvPr/>
        </p:nvSpPr>
        <p:spPr>
          <a:xfrm>
            <a:off x="2977376" y="4293220"/>
            <a:ext cx="167268" cy="602165"/>
          </a:xfrm>
          <a:prstGeom prst="leftBrac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Выгнутая влево стрелка 9"/>
          <p:cNvSpPr/>
          <p:nvPr/>
        </p:nvSpPr>
        <p:spPr>
          <a:xfrm>
            <a:off x="2085278" y="4505092"/>
            <a:ext cx="735981" cy="1527717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013796" y="4850780"/>
            <a:ext cx="1966332" cy="20072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0381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1"/>
            <a:ext cx="10515600" cy="970156"/>
          </a:xfrm>
        </p:spPr>
        <p:txBody>
          <a:bodyPr/>
          <a:lstStyle/>
          <a:p>
            <a:pPr algn="ctr"/>
            <a:r>
              <a:rPr lang="ru-RU" b="1" dirty="0" smtClean="0">
                <a:latin typeface="Arial Black" pitchFamily="34" charset="0"/>
              </a:rPr>
              <a:t>Компенсационные выплаты: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93487829"/>
              </p:ext>
            </p:extLst>
          </p:nvPr>
        </p:nvGraphicFramePr>
        <p:xfrm>
          <a:off x="446048" y="755108"/>
          <a:ext cx="10874298" cy="5400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37149"/>
                <a:gridCol w="5437149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Действ. до 26.12.2016г.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Изменения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>
                        <a:buFontTx/>
                        <a:buChar char="-"/>
                      </a:pP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выплаты работникам, занятым на тяжелых работах, работах с вредными и (или) опасными и иными особыми условиями труда;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выплаты за работу в условиях, отклоняющихся от нормальных;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выплаты за работу в учреждениях, расположенных в сельской местности;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выплаты за работу со сведениями, составляющими государственную тайну.</a:t>
                      </a:r>
                    </a:p>
                    <a:p>
                      <a:pPr algn="l">
                        <a:buFontTx/>
                        <a:buChar char="-"/>
                      </a:pPr>
                      <a:endParaRPr lang="ru-RU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l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водителям за вождение автотранспортных средств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работникам, занятым на работах с вредными и (или) опасными и иными особыми условиями труда;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за работу в условиях, отклоняющихся от нормальных;</a:t>
                      </a:r>
                    </a:p>
                    <a:p>
                      <a:pPr>
                        <a:buFontTx/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Исключена</a:t>
                      </a:r>
                    </a:p>
                    <a:p>
                      <a:pPr>
                        <a:buFontTx/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выплаты за работу со сведениями, составляющими государственную тайну</a:t>
                      </a:r>
                      <a:endParaRPr lang="ru-RU" sz="1800" i="1" kern="1200" dirty="0" smtClean="0">
                        <a:solidFill>
                          <a:srgbClr val="FF0000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800" b="1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Исключена</a:t>
                      </a:r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 smtClean="0"/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24</a:t>
            </a:fld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7512908" y="2776151"/>
            <a:ext cx="3575222" cy="11038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финансовых возможностей устанавливается работодателем самостоятельно как стимулирующая выплата</a:t>
            </a:r>
          </a:p>
        </p:txBody>
      </p:sp>
      <p:sp>
        <p:nvSpPr>
          <p:cNvPr id="8" name="Блок-схема: процесс 7"/>
          <p:cNvSpPr/>
          <p:nvPr/>
        </p:nvSpPr>
        <p:spPr>
          <a:xfrm>
            <a:off x="7512908" y="4765589"/>
            <a:ext cx="3575222" cy="11038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финансовых возможностей устанавливается работодателем самостоятельно как стимулирующая выплата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81000" y="6137188"/>
            <a:ext cx="6397625" cy="593811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1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8809516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502" name="Rectangle 6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024145"/>
          </a:xfrm>
          <a:gradFill rotWithShape="1">
            <a:gsLst>
              <a:gs pos="0">
                <a:srgbClr val="0000CC">
                  <a:gamma/>
                  <a:shade val="46275"/>
                  <a:invGamma/>
                  <a:alpha val="60001"/>
                </a:srgbClr>
              </a:gs>
              <a:gs pos="50000">
                <a:srgbClr val="0000CC">
                  <a:alpha val="70000"/>
                </a:srgbClr>
              </a:gs>
              <a:gs pos="100000">
                <a:srgbClr val="0000CC">
                  <a:gamma/>
                  <a:shade val="46275"/>
                  <a:invGamma/>
                  <a:alpha val="60001"/>
                </a:srgbClr>
              </a:gs>
            </a:gsLst>
            <a:lin ang="5400000" scaled="1"/>
          </a:gradFill>
          <a:ln w="19050">
            <a:solidFill>
              <a:schemeClr val="tx1"/>
            </a:solidFill>
          </a:ln>
        </p:spPr>
        <p:txBody>
          <a:bodyPr rtlCol="0">
            <a:no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ru-RU" altLang="ru-RU" sz="2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Оплата </a:t>
            </a:r>
            <a:r>
              <a:rPr lang="ru-RU" altLang="ru-RU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труда работников, занятых на </a:t>
            </a:r>
            <a:r>
              <a:rPr lang="ru-RU" altLang="ru-RU" sz="2500" b="1" dirty="0" smtClean="0">
                <a:solidFill>
                  <a:schemeClr val="bg1"/>
                </a:solidFill>
                <a:latin typeface="Arial Black" panose="020B0A04020102020204" pitchFamily="34" charset="0"/>
              </a:rPr>
              <a:t>работах </a:t>
            </a:r>
            <a:r>
              <a:rPr lang="ru-RU" altLang="ru-RU" sz="2500" b="1" dirty="0">
                <a:solidFill>
                  <a:schemeClr val="bg1"/>
                </a:solidFill>
                <a:latin typeface="Arial Black" panose="020B0A04020102020204" pitchFamily="34" charset="0"/>
              </a:rPr>
              <a:t>с вредными и (или) опасными и иными особыми условиями труда.</a:t>
            </a:r>
            <a:r>
              <a:rPr lang="ru-RU" altLang="ru-RU" sz="2500" u="sng" dirty="0">
                <a:solidFill>
                  <a:schemeClr val="bg1"/>
                </a:solidFill>
                <a:latin typeface="Arial Black" panose="020B0A04020102020204" pitchFamily="34" charset="0"/>
              </a:rPr>
              <a:t> </a:t>
            </a:r>
            <a:endParaRPr lang="ru-RU" altLang="ru-RU" sz="2500" dirty="0">
              <a:solidFill>
                <a:schemeClr val="bg1"/>
              </a:solidFill>
              <a:latin typeface="Arial Black" panose="020B0A04020102020204" pitchFamily="34" charset="0"/>
            </a:endParaRPr>
          </a:p>
        </p:txBody>
      </p:sp>
      <p:sp>
        <p:nvSpPr>
          <p:cNvPr id="362499" name="Rectangle 3"/>
          <p:cNvSpPr>
            <a:spLocks noGrp="1" noChangeArrowheads="1"/>
          </p:cNvSpPr>
          <p:nvPr>
            <p:ph idx="1"/>
          </p:nvPr>
        </p:nvSpPr>
        <p:spPr>
          <a:xfrm>
            <a:off x="0" y="1096347"/>
            <a:ext cx="12192000" cy="4918616"/>
          </a:xfrm>
          <a:gradFill flip="none" rotWithShape="1">
            <a:gsLst>
              <a:gs pos="0">
                <a:schemeClr val="accent1">
                  <a:lumMod val="0"/>
                  <a:lumOff val="100000"/>
                </a:schemeClr>
              </a:gs>
              <a:gs pos="35000">
                <a:schemeClr val="accent1">
                  <a:lumMod val="0"/>
                  <a:lumOff val="100000"/>
                </a:schemeClr>
              </a:gs>
              <a:gs pos="100000">
                <a:schemeClr val="accent1">
                  <a:lumMod val="100000"/>
                </a:schemeClr>
              </a:gs>
            </a:gsLst>
            <a:path path="circle">
              <a:fillToRect l="50000" t="-80000" r="50000" b="180000"/>
            </a:path>
            <a:tileRect/>
          </a:gradFill>
          <a:ln>
            <a:solidFill>
              <a:schemeClr val="tx1"/>
            </a:solidFill>
          </a:ln>
        </p:spPr>
        <p:txBody>
          <a:bodyPr rtlCol="0">
            <a:normAutofit fontScale="62500" lnSpcReduction="20000"/>
          </a:bodyPr>
          <a:lstStyle/>
          <a:p>
            <a:pPr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74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</a:t>
            </a:r>
            <a:r>
              <a:rPr lang="ru-RU" altLang="ru-RU" sz="3748" b="1" u="sng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Статья 147</a:t>
            </a:r>
            <a:r>
              <a:rPr lang="ru-RU" altLang="ru-RU" sz="374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ТК РФ</a:t>
            </a:r>
            <a:endParaRPr lang="ru-RU" altLang="ru-RU" sz="3748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7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ru-RU" altLang="ru-RU" sz="3748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Оплата </a:t>
            </a:r>
            <a:r>
              <a:rPr lang="ru-RU" altLang="ru-RU" sz="374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 работников,</a:t>
            </a:r>
            <a:r>
              <a:rPr lang="ru-RU" altLang="ru-RU" sz="37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занятых 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altLang="ru-RU" sz="37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работах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74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вредными и (или) опасными и иными особыми условиями труда</a:t>
            </a:r>
            <a:r>
              <a:rPr lang="ru-RU" altLang="ru-RU" sz="37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altLang="ru-RU" sz="3748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в повышенном </a:t>
            </a:r>
            <a:r>
              <a:rPr lang="ru-RU" altLang="ru-RU" sz="3748" b="1" u="sng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размере.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7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Минимальный размер повышения оплаты труда работникам, составляет </a:t>
            </a:r>
            <a:r>
              <a:rPr lang="ru-RU" altLang="ru-RU" sz="3748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4%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тарифной ставки установленной </a:t>
            </a:r>
            <a:r>
              <a:rPr lang="ru-RU" altLang="ru-RU" sz="3748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для различных видов работ с нормальными условиями 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труда. (</a:t>
            </a:r>
            <a:r>
              <a:rPr lang="ru-RU" altLang="ru-RU" sz="26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Постановление Правительства РФ от 20.11.2008 г. № 870</a:t>
            </a:r>
            <a:r>
              <a:rPr lang="ru-RU" altLang="ru-RU" sz="2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  <a:p>
            <a:pPr algn="just" eaLnBrk="1" fontAlgn="auto" hangingPunct="1">
              <a:lnSpc>
                <a:spcPct val="170000"/>
              </a:lnSpc>
              <a:spcAft>
                <a:spcPts val="0"/>
              </a:spcAft>
              <a:buFontTx/>
              <a:buNone/>
              <a:defRPr/>
            </a:pPr>
            <a:r>
              <a:rPr lang="ru-RU" altLang="ru-RU" sz="3748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Конкретные размеры повышения оплаты труда устанавливаются работодателем с учетом мнения представительного органа работников.</a:t>
            </a:r>
            <a:endParaRPr lang="ru-RU" altLang="ru-RU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698500" y="6015038"/>
            <a:ext cx="6396038" cy="617537"/>
            <a:chOff x="1155032" y="5934866"/>
            <a:chExt cx="6396398" cy="734774"/>
          </a:xfrm>
        </p:grpSpPr>
        <p:sp>
          <p:nvSpPr>
            <p:cNvPr id="9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2954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1" name="Прямая соединительная линия 10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4C09CF7-3082-4007-9D21-2653C9C92B21}" type="slidenum">
              <a:rPr lang="ru-RU"/>
              <a:pPr>
                <a:defRPr/>
              </a:pPr>
              <a:t>25</a:t>
            </a:fld>
            <a:endParaRPr lang="ru-RU"/>
          </a:p>
        </p:txBody>
      </p:sp>
      <p:sp>
        <p:nvSpPr>
          <p:cNvPr id="3" name="Прямоугольник с двумя скругленными противолежащими углами 2"/>
          <p:cNvSpPr/>
          <p:nvPr/>
        </p:nvSpPr>
        <p:spPr>
          <a:xfrm>
            <a:off x="7949514" y="5329881"/>
            <a:ext cx="3171567" cy="1302694"/>
          </a:xfrm>
          <a:prstGeom prst="round2Diag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учетом результатов СОУТ и мнения выборного </a:t>
            </a:r>
            <a:r>
              <a:rPr lang="ru-RU" altLang="ru-RU" sz="20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профсоюзного </a:t>
            </a:r>
            <a:r>
              <a:rPr lang="ru-RU" altLang="ru-RU" sz="20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органа</a:t>
            </a:r>
            <a:endParaRPr lang="ru-RU" sz="2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877219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380734" y="428369"/>
            <a:ext cx="9399374" cy="5503674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indent="0" algn="just">
              <a:spcAft>
                <a:spcPts val="0"/>
              </a:spcAft>
              <a:buNone/>
            </a:pP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Конкретный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перечень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должностей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работников, занятых на работах с вредными и (или) опасными для здоровья условиями труда </a:t>
            </a:r>
            <a:r>
              <a:rPr lang="ru-RU" sz="36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 </a:t>
            </a:r>
            <a:r>
              <a:rPr lang="ru-RU" sz="36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указанием размера компенсационных выплат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утверждается коллективным договором и (или) локальными нормативными актами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с учетом результатов специальной оценки условий труда (аттестации рабочих мест)</a:t>
            </a:r>
            <a:r>
              <a:rPr lang="ru-RU" sz="36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и </a:t>
            </a:r>
            <a:r>
              <a:rPr lang="ru-RU" sz="3600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мнения соответствующего профсоюзного органа</a:t>
            </a:r>
            <a:r>
              <a:rPr lang="ru-RU" sz="3600" i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.</a:t>
            </a:r>
            <a:endParaRPr lang="ru-RU" sz="3600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26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249966" y="255319"/>
            <a:ext cx="1667323" cy="2375826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98500" y="6015038"/>
            <a:ext cx="6396038" cy="617537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0306068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38" y="0"/>
            <a:ext cx="11870724" cy="1328868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>
                <a:latin typeface="Arial Black" panose="020B0A04020102020204" pitchFamily="34" charset="0"/>
              </a:rPr>
              <a:t>Компенсационные выплаты</a:t>
            </a:r>
            <a:br>
              <a:rPr lang="ru-RU" dirty="0" smtClean="0">
                <a:latin typeface="Arial Black" panose="020B0A04020102020204" pitchFamily="34" charset="0"/>
              </a:rPr>
            </a:br>
            <a:r>
              <a:rPr lang="ru-RU" sz="27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Пункты 7,8 Приложения 3 к приказу Департамента здравоохранения города Москвы от 9 июня 2012 г. № 531 (с изменениями и дополнениями</a:t>
            </a:r>
            <a:r>
              <a:rPr lang="ru-RU" sz="27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9769" y="1328868"/>
            <a:ext cx="11619193" cy="4841162"/>
          </a:xfrm>
        </p:spPr>
        <p:txBody>
          <a:bodyPr>
            <a:normAutofit/>
          </a:bodyPr>
          <a:lstStyle/>
          <a:p>
            <a:pPr algn="just"/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Размеры компенсационных выплат медицинским работникам, участвующим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оказании психиатрической помощи, осуществляющим диагностику и лечение ВИЧ-инфицированных, и лицам, работа которых связана с материалами, содержащими вирус иммунодефицита человека, а также непосредственно участвующим в оказании противотуберкулезной помощи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устанавливаются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 коллективном договоре и (или) локально-нормативном акте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мнения соответствующего выборного профсоюзного органа (представительного органа работников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согласно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Перечню видов выплат компенсационного характера «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Рекомендуемый перечень учреждений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подразделений и должностей, работа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которых дает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право работникам на компенсационные выплаты в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связи с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особыми условиями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труда».</a:t>
            </a:r>
          </a:p>
          <a:p>
            <a:pPr algn="just"/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27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91506" y="6240463"/>
            <a:ext cx="6396038" cy="61753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0662293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897" name="Скругленный прямоугольник 6"/>
          <p:cNvGrpSpPr>
            <a:grpSpLocks/>
          </p:cNvGrpSpPr>
          <p:nvPr/>
        </p:nvGrpSpPr>
        <p:grpSpPr bwMode="auto">
          <a:xfrm>
            <a:off x="1855788" y="200025"/>
            <a:ext cx="8377237" cy="1152525"/>
            <a:chOff x="134" y="184"/>
            <a:chExt cx="3533" cy="607"/>
          </a:xfrm>
        </p:grpSpPr>
        <p:pic>
          <p:nvPicPr>
            <p:cNvPr id="80921" name="Скругленный прямоугольник 6"/>
            <p:cNvPicPr>
              <a:picLocks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34" y="184"/>
              <a:ext cx="3533" cy="60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0922" name="Text Box 4"/>
            <p:cNvSpPr txBox="1">
              <a:spLocks noChangeArrowheads="1"/>
            </p:cNvSpPr>
            <p:nvPr/>
          </p:nvSpPr>
          <p:spPr bwMode="auto">
            <a:xfrm>
              <a:off x="234" y="249"/>
              <a:ext cx="3372" cy="44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lIns="205740" tIns="102870" rIns="205740" bIns="102870" anchor="ctr"/>
            <a:lstStyle/>
            <a:p>
              <a:pPr algn="ctr"/>
              <a:r>
                <a:rPr lang="ru-RU" altLang="ru-RU" sz="3000" b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КОМПЕНСАЦИОННЫЕ ВЫПЛАТЫ</a:t>
              </a:r>
            </a:p>
          </p:txBody>
        </p:sp>
      </p:grpSp>
      <p:grpSp>
        <p:nvGrpSpPr>
          <p:cNvPr id="80899" name="Скругленный прямоугольник 8"/>
          <p:cNvGrpSpPr>
            <a:grpSpLocks/>
          </p:cNvGrpSpPr>
          <p:nvPr/>
        </p:nvGrpSpPr>
        <p:grpSpPr bwMode="auto">
          <a:xfrm>
            <a:off x="227700" y="2106720"/>
            <a:ext cx="11788345" cy="612775"/>
            <a:chOff x="106" y="1122"/>
            <a:chExt cx="3533" cy="698"/>
          </a:xfrm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</p:grpSpPr>
        <p:pic>
          <p:nvPicPr>
            <p:cNvPr id="80917" name="Скругленный прямоугольник 8"/>
            <p:cNvPicPr>
              <a:picLocks noChangeArrowheads="1"/>
            </p:cNvPicPr>
            <p:nvPr/>
          </p:nvPicPr>
          <p:blipFill>
            <a:blip r:embed="rId4">
              <a:lum bright="70000" contrast="-70000"/>
            </a:blip>
            <a:srcRect/>
            <a:stretch>
              <a:fillRect/>
            </a:stretch>
          </p:blipFill>
          <p:spPr bwMode="auto">
            <a:xfrm>
              <a:off x="106" y="1164"/>
              <a:ext cx="3533" cy="656"/>
            </a:xfrm>
            <a:prstGeom prst="rect">
              <a:avLst/>
            </a:prstGeom>
            <a:ln>
              <a:noFill/>
              <a:headEnd/>
              <a:tailEnd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</p:pic>
        <p:sp>
          <p:nvSpPr>
            <p:cNvPr id="44055" name="Text Box 10"/>
            <p:cNvSpPr txBox="1">
              <a:spLocks noChangeArrowheads="1"/>
            </p:cNvSpPr>
            <p:nvPr/>
          </p:nvSpPr>
          <p:spPr bwMode="auto">
            <a:xfrm>
              <a:off x="167" y="1122"/>
              <a:ext cx="3444" cy="671"/>
            </a:xfrm>
            <a:prstGeom prst="rect">
              <a:avLst/>
            </a:prstGeom>
            <a:ln>
              <a:noFill/>
            </a:ln>
            <a:effectLst>
              <a:outerShdw blurRad="57785" dist="33020" dir="3180000" algn="ctr">
                <a:srgbClr val="000000">
                  <a:alpha val="30000"/>
                </a:srgbClr>
              </a:outerShdw>
            </a:effectLst>
            <a:sp3d prstMaterial="metal">
              <a:bevelT w="38100" h="57150" prst="angle"/>
            </a:sp3d>
            <a:extLst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lIns="205740" tIns="102870" rIns="205740" bIns="102870" anchor="ctr"/>
            <a:lstStyle>
              <a:lvl1pPr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None/>
                <a:defRPr/>
              </a:pPr>
              <a:r>
                <a:rPr lang="ru-RU" altLang="ru-RU" sz="195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- За работу в ночное </a:t>
              </a:r>
              <a:r>
                <a:rPr lang="ru-RU" altLang="ru-RU" sz="1950" b="1" dirty="0" smtClean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время – ст. 154 ТК РФ;</a:t>
              </a:r>
              <a:endParaRPr lang="ru-RU" altLang="ru-RU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44041" name="Text Box 23"/>
          <p:cNvSpPr txBox="1">
            <a:spLocks noChangeArrowheads="1"/>
          </p:cNvSpPr>
          <p:nvPr/>
        </p:nvSpPr>
        <p:spPr bwMode="auto">
          <a:xfrm>
            <a:off x="227700" y="2805795"/>
            <a:ext cx="11788346" cy="552450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lIns="137147" tIns="68573" rIns="137147" bIns="68573">
            <a:spAutoFit/>
          </a:bodyPr>
          <a:lstStyle>
            <a:lvl1pPr defTabSz="912813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 defTabSz="912813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 defTabSz="912813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 defTabSz="912813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 defTabSz="912813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defTabSz="912813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ru-RU" altLang="ru-RU" sz="27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altLang="ru-RU" sz="195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сверхурочное время – выходные и </a:t>
            </a:r>
            <a:r>
              <a:rPr lang="ru-RU" altLang="ru-RU" sz="19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нерабочие праздничные дни – ст. 152, 153 ТК РФ;</a:t>
            </a:r>
            <a:endParaRPr lang="ru-RU" altLang="ru-RU" sz="1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4049" name="Text Box 23"/>
          <p:cNvSpPr txBox="1">
            <a:spLocks noChangeArrowheads="1"/>
          </p:cNvSpPr>
          <p:nvPr/>
        </p:nvSpPr>
        <p:spPr bwMode="auto">
          <a:xfrm>
            <a:off x="227700" y="3405506"/>
            <a:ext cx="11788346" cy="1057437"/>
          </a:xfrm>
          <a:prstGeom prst="rect">
            <a:avLst/>
          </a:prstGeom>
          <a:ln>
            <a:noFill/>
          </a:ln>
          <a:effectLst>
            <a:outerShdw blurRad="57785" dist="33020" dir="318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brightRoom" dir="t">
              <a:rot lat="0" lon="0" rev="600000"/>
            </a:lightRig>
          </a:scene3d>
          <a:sp3d prstMaterial="metal">
            <a:bevelT w="38100" h="57150" prst="angle"/>
          </a:sp3d>
          <a:extLst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205740" tIns="102870" rIns="205740" bIns="102870" anchor="ctr"/>
          <a:lstStyle>
            <a:lvl1pPr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1pPr>
            <a:lvl2pPr marL="742950" indent="-28575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2pPr>
            <a:lvl3pPr marL="1143000" indent="-22860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3pPr>
            <a:lvl4pPr marL="1600200" indent="-22860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4pPr>
            <a:lvl5pPr marL="2057400" indent="-228600"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600">
                <a:solidFill>
                  <a:schemeClr val="accent1"/>
                </a:solidFill>
                <a:latin typeface="Arial" panose="020B0604020202020204" pitchFamily="34" charset="0"/>
              </a:defRPr>
            </a:lvl9pPr>
          </a:lstStyle>
          <a:p>
            <a:pPr algn="ctr" fontAlgn="auto"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70000"/>
              <a:buFont typeface="Wingdings 2" panose="05020102010507070707" pitchFamily="18" charset="2"/>
              <a:buNone/>
              <a:defRPr/>
            </a:pPr>
            <a:r>
              <a:rPr lang="ru-RU" altLang="ru-RU" sz="19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Совмещении </a:t>
            </a:r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профессий (должностей), расширении зон обслуживания, увеличении объема работы или исполнении обязанностей временно отсутствующего работника без освобождения его от работы</a:t>
            </a:r>
            <a:r>
              <a:rPr lang="ru-RU" altLang="ru-RU" sz="195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ст. 151 ТК РФ</a:t>
            </a:r>
            <a:endParaRPr lang="ru-RU" altLang="ru-RU" sz="195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27776" y="5849937"/>
            <a:ext cx="10788192" cy="871538"/>
          </a:xfrm>
          <a:prstGeom prst="rect">
            <a:avLst/>
          </a:prstGeom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Конкретный размер – на уровне локальных нормативных актов, коллективных договоров и трудовых</a:t>
            </a:r>
            <a:r>
              <a:rPr lang="en-US" alt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2100" b="1" i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договоров с работниками. </a:t>
            </a:r>
            <a:endParaRPr lang="ru-RU" sz="2100" dirty="0">
              <a:solidFill>
                <a:schemeClr val="tx1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48831" y="6356350"/>
            <a:ext cx="2743200" cy="365125"/>
          </a:xfrm>
        </p:spPr>
        <p:txBody>
          <a:bodyPr/>
          <a:lstStyle/>
          <a:p>
            <a:pPr>
              <a:defRPr/>
            </a:pPr>
            <a:fld id="{7AC19D07-DC56-455D-8C8B-C371F7FC2791}" type="slidenum">
              <a:rPr lang="ru-RU" altLang="ru-RU"/>
              <a:pPr>
                <a:defRPr/>
              </a:pPr>
              <a:t>28</a:t>
            </a:fld>
            <a:endParaRPr lang="ru-RU" altLang="ru-RU"/>
          </a:p>
        </p:txBody>
      </p:sp>
      <p:sp>
        <p:nvSpPr>
          <p:cNvPr id="2" name="Прямоугольник 1"/>
          <p:cNvSpPr/>
          <p:nvPr/>
        </p:nvSpPr>
        <p:spPr>
          <a:xfrm>
            <a:off x="227700" y="1352550"/>
            <a:ext cx="11788345" cy="706909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За </a:t>
            </a:r>
            <a:r>
              <a:rPr lang="ru-RU" sz="2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работу в условиях, отклоняющихся от </a:t>
            </a:r>
            <a:r>
              <a:rPr lang="ru-RU" sz="24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нормальных: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23" name="Прямоугольник 22"/>
          <p:cNvSpPr/>
          <p:nvPr/>
        </p:nvSpPr>
        <p:spPr>
          <a:xfrm>
            <a:off x="227700" y="4605123"/>
            <a:ext cx="11788346" cy="1141335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42900" indent="-342900" algn="ctr">
              <a:buFont typeface="Wingdings" panose="05000000000000000000" pitchFamily="2" charset="2"/>
              <a:buChar char="Ø"/>
            </a:pPr>
            <a:r>
              <a:rPr lang="ru-RU" altLang="ru-RU" sz="24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</a:t>
            </a:r>
            <a:r>
              <a:rPr lang="ru-RU" alt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работу </a:t>
            </a:r>
            <a:r>
              <a:rPr lang="ru-RU" sz="2400" b="1" dirty="0">
                <a:latin typeface="Times New Roman" panose="02020603050405020304" pitchFamily="18" charset="0"/>
                <a:ea typeface="Calibri" panose="020F0502020204030204" pitchFamily="34" charset="0"/>
              </a:rPr>
              <a:t>со сведениями, составляющими государственную </a:t>
            </a:r>
            <a:r>
              <a:rPr lang="ru-RU" sz="2400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тайну </a:t>
            </a:r>
          </a:p>
          <a:p>
            <a:pPr algn="ctr"/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устанавливается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зависимости от степени секретности сведений, к которым работники имеют документально подтверждаемый доступ на законных основаниях</a:t>
            </a:r>
            <a:endParaRPr lang="ru-RU" sz="2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0988856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8089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808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40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40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404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440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8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041" grpId="0" animBg="1"/>
      <p:bldP spid="44049" grpId="0" animBg="1"/>
      <p:bldP spid="3" grpId="0" animBg="1"/>
      <p:bldP spid="2" grpId="0" animBg="1"/>
      <p:bldP spid="2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7" name="Rectangle 3"/>
          <p:cNvSpPr>
            <a:spLocks noGrp="1" noChangeArrowheads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altLang="ru-RU" sz="3748"/>
              <a:t/>
            </a:r>
            <a:br>
              <a:rPr lang="ru-RU" altLang="ru-RU" sz="3748"/>
            </a:br>
            <a:r>
              <a:rPr lang="ru-RU" altLang="ru-RU" sz="3748"/>
              <a:t/>
            </a:r>
            <a:br>
              <a:rPr lang="ru-RU" altLang="ru-RU" sz="3748"/>
            </a:br>
            <a:endParaRPr lang="ru-RU" altLang="ru-RU" sz="3748"/>
          </a:p>
        </p:txBody>
      </p:sp>
      <p:sp>
        <p:nvSpPr>
          <p:cNvPr id="379908" name="Rectangle 4"/>
          <p:cNvSpPr>
            <a:spLocks noGrp="1" noChangeArrowheads="1"/>
          </p:cNvSpPr>
          <p:nvPr>
            <p:ph idx="1"/>
          </p:nvPr>
        </p:nvSpPr>
        <p:spPr>
          <a:xfrm>
            <a:off x="0" y="1168400"/>
            <a:ext cx="12192000" cy="4862513"/>
          </a:xfrm>
          <a:gradFill rotWithShape="1">
            <a:gsLst>
              <a:gs pos="0">
                <a:srgbClr val="336699">
                  <a:alpha val="80000"/>
                </a:srgbClr>
              </a:gs>
              <a:gs pos="100000">
                <a:srgbClr val="336699">
                  <a:gamma/>
                  <a:shade val="46275"/>
                  <a:invGamma/>
                  <a:alpha val="80000"/>
                </a:srgbClr>
              </a:gs>
            </a:gsLst>
            <a:path path="shape">
              <a:fillToRect l="50000" t="50000" r="50000" b="50000"/>
            </a:path>
          </a:gradFill>
          <a:ln>
            <a:solidFill>
              <a:schemeClr val="tx1"/>
            </a:solidFill>
          </a:ln>
        </p:spPr>
        <p:txBody>
          <a:bodyPr rtlCol="0">
            <a:normAutofit fontScale="62500" lnSpcReduction="20000"/>
          </a:bodyPr>
          <a:lstStyle/>
          <a:p>
            <a:pPr marL="0" indent="0" algn="ctr" eaLnBrk="1" fontAlgn="auto" hangingPunct="1">
              <a:spcAft>
                <a:spcPts val="0"/>
              </a:spcAft>
              <a:buFont typeface="Arial" panose="020B0604020202020204" pitchFamily="34" charset="0"/>
              <a:buNone/>
              <a:defRPr/>
            </a:pPr>
            <a:endParaRPr lang="ru-RU" altLang="ru-RU" sz="3748" b="1" dirty="0" smtClean="0">
              <a:solidFill>
                <a:srgbClr val="CCFF99"/>
              </a:solidFill>
              <a:latin typeface="Arial" panose="020B0604020202020204" pitchFamily="34" charset="0"/>
            </a:endParaRP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ru-RU" altLang="ru-RU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минимальном размере повышения оплаты труда за работу в ночное время»</a:t>
            </a: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«…</a:t>
            </a:r>
            <a:r>
              <a:rPr lang="ru-RU" altLang="ru-RU" sz="3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размер</a:t>
            </a:r>
            <a:r>
              <a:rPr lang="ru-RU" altLang="ru-RU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повышения оплаты труда </a:t>
            </a:r>
            <a:r>
              <a:rPr lang="ru-RU" altLang="ru-RU" sz="3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работу в ночное время</a:t>
            </a:r>
            <a:r>
              <a:rPr lang="ru-RU" altLang="ru-RU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(с 22 часов до 6 часов) составляет </a:t>
            </a:r>
            <a:r>
              <a:rPr lang="ru-RU" altLang="ru-RU" sz="3700" b="1" u="sng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 </a:t>
            </a:r>
            <a:r>
              <a:rPr lang="ru-RU" altLang="ru-RU" sz="3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процентов</a:t>
            </a:r>
            <a:r>
              <a:rPr lang="ru-RU" altLang="ru-RU" sz="37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часовой тарифной ставки (оклада (должностного оклада), рассчитанного за час работы) </a:t>
            </a:r>
            <a:r>
              <a:rPr lang="ru-RU" altLang="ru-RU" sz="3700" b="1" u="sng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каждый час работы в ночное время</a:t>
            </a:r>
            <a:r>
              <a:rPr lang="ru-RU" altLang="ru-RU" sz="3700" b="1" dirty="0" smtClean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».</a:t>
            </a: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altLang="ru-RU" sz="45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Конкретные размеры устанавливаются коллективным договором, локальным нормативным актом, с учетом мнения   представительного органа работников.</a:t>
            </a:r>
            <a:endParaRPr lang="ru-RU" altLang="ru-RU" sz="45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79909" name="Rectangle 5"/>
          <p:cNvSpPr>
            <a:spLocks noChangeArrowheads="1"/>
          </p:cNvSpPr>
          <p:nvPr/>
        </p:nvSpPr>
        <p:spPr bwMode="auto">
          <a:xfrm>
            <a:off x="0" y="-36513"/>
            <a:ext cx="12192000" cy="1576388"/>
          </a:xfrm>
          <a:prstGeom prst="rect">
            <a:avLst/>
          </a:prstGeom>
          <a:gradFill rotWithShape="1">
            <a:gsLst>
              <a:gs pos="0">
                <a:srgbClr val="FF3300"/>
              </a:gs>
              <a:gs pos="100000">
                <a:srgbClr val="FF3300">
                  <a:gamma/>
                  <a:shade val="26275"/>
                  <a:invGamma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321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+mn-cs"/>
              </a:rPr>
              <a:t>Постановление Правительства Российской Федерации</a:t>
            </a:r>
            <a:br>
              <a:rPr lang="ru-RU" altLang="ru-RU" sz="321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+mn-cs"/>
              </a:rPr>
            </a:br>
            <a:r>
              <a:rPr lang="ru-RU" altLang="ru-RU" sz="3212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anose="020B0A04020102020204" pitchFamily="34" charset="0"/>
                <a:cs typeface="+mn-cs"/>
              </a:rPr>
              <a:t> от 22.07.2008 года № 554</a:t>
            </a: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698500" y="6030913"/>
            <a:ext cx="6396038" cy="601662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99" y="5958131"/>
              <a:ext cx="4759593" cy="711509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4999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2908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CD5BE-82BB-4F9C-96B8-F3A8388E1C58}" type="slidenum">
              <a:rPr lang="ru-RU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7951843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799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799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37990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12192000" cy="1568450"/>
          </a:xfrm>
          <a:gradFill rotWithShape="1">
            <a:gsLst>
              <a:gs pos="0">
                <a:srgbClr val="CC0000">
                  <a:alpha val="79999"/>
                </a:srgbClr>
              </a:gs>
              <a:gs pos="100000">
                <a:srgbClr val="5E0000"/>
              </a:gs>
            </a:gsLst>
            <a:path path="shape">
              <a:fillToRect l="50000" t="50000" r="50000" b="50000"/>
            </a:path>
          </a:gradFill>
          <a:ln w="19050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ru-RU" altLang="ru-RU" sz="3200" dirty="0" smtClean="0">
                <a:solidFill>
                  <a:srgbClr val="FFFFCC"/>
                </a:solidFill>
                <a:latin typeface="Times New Roman" pitchFamily="18" charset="0"/>
              </a:rPr>
              <a:t>Правовая основа </a:t>
            </a:r>
            <a:br>
              <a:rPr lang="ru-RU" altLang="ru-RU" sz="3200" dirty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ru-RU" altLang="ru-RU" sz="3200" dirty="0" smtClean="0">
                <a:solidFill>
                  <a:srgbClr val="FFFFCC"/>
                </a:solidFill>
                <a:latin typeface="Times New Roman" pitchFamily="18" charset="0"/>
              </a:rPr>
              <a:t> регулирования системы оплаты труда </a:t>
            </a:r>
            <a:br>
              <a:rPr lang="ru-RU" altLang="ru-RU" sz="3200" dirty="0" smtClean="0">
                <a:solidFill>
                  <a:srgbClr val="FFFFCC"/>
                </a:solidFill>
                <a:latin typeface="Times New Roman" pitchFamily="18" charset="0"/>
              </a:rPr>
            </a:br>
            <a:r>
              <a:rPr lang="ru-RU" altLang="ru-RU" sz="3200" dirty="0" smtClean="0">
                <a:solidFill>
                  <a:srgbClr val="FFFFCC"/>
                </a:solidFill>
                <a:latin typeface="Times New Roman" pitchFamily="18" charset="0"/>
              </a:rPr>
              <a:t>в государственных бюджетных учреждениях здравоохранения</a:t>
            </a:r>
          </a:p>
        </p:txBody>
      </p:sp>
      <p:sp>
        <p:nvSpPr>
          <p:cNvPr id="52226" name="TextBox 8"/>
          <p:cNvSpPr txBox="1">
            <a:spLocks noChangeArrowheads="1"/>
          </p:cNvSpPr>
          <p:nvPr/>
        </p:nvSpPr>
        <p:spPr bwMode="auto">
          <a:xfrm flipH="1">
            <a:off x="0" y="1601788"/>
            <a:ext cx="12192000" cy="50629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just"/>
            <a:r>
              <a:rPr lang="ru-RU" sz="23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Трудовой кодекс Российской Федерации (ТК РФ);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-Единый тарифно-квалификационный справочник работ и профессий рабочих ЕТКС (действовал и ранее);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-Единый тарифно-квалификационный справочник должностей руководителей, специалистов и служащих ЕКС (вместо тарифно-квалификационных характеристик); 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-Профессиональные стандарты;</a:t>
            </a: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2017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год;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Нормативные акты Субъекта РФ: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Постановления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Правительства Москвы от 25.05.2012 г.№241-ПП, от 31.12.2014г.№619-ПП; 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приказы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ДЗМ от 09.06 2012г. № 531 (с внесением изменения от 18.05.15 г.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№ 387, 26.12.2016г. № 1033)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и от 31.12.2014г. № 1139;</a:t>
            </a:r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  <a:p>
            <a:pPr algn="just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-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КОЛЛЕКТИВНЫЙ ДОГОВОР И ЛОКАЛЬНЫЕ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НОРМАТИВНЫЕ АКТЫ </a:t>
            </a:r>
            <a:r>
              <a:rPr lang="ru-RU" sz="2000" b="1" u="sng" dirty="0" smtClean="0">
                <a:latin typeface="Times New Roman" pitchFamily="18" charset="0"/>
                <a:cs typeface="Times New Roman" pitchFamily="18" charset="0"/>
              </a:rPr>
              <a:t>ОРГАНИЗАЦИИ </a:t>
            </a:r>
            <a:r>
              <a:rPr lang="ru-RU" sz="2000" b="1" u="sng" dirty="0">
                <a:latin typeface="Times New Roman" pitchFamily="18" charset="0"/>
                <a:cs typeface="Times New Roman" pitchFamily="18" charset="0"/>
              </a:rPr>
              <a:t>(ЛНА).</a:t>
            </a:r>
          </a:p>
          <a:p>
            <a:pPr algn="just"/>
            <a:endParaRPr lang="ru-RU" sz="2000" b="1" u="sng" dirty="0">
              <a:latin typeface="Calibri" pitchFamily="34" charset="0"/>
            </a:endParaRPr>
          </a:p>
        </p:txBody>
      </p:sp>
      <p:grpSp>
        <p:nvGrpSpPr>
          <p:cNvPr id="8" name="Группа 7"/>
          <p:cNvGrpSpPr>
            <a:grpSpLocks/>
          </p:cNvGrpSpPr>
          <p:nvPr/>
        </p:nvGrpSpPr>
        <p:grpSpPr bwMode="auto">
          <a:xfrm>
            <a:off x="112713" y="6437313"/>
            <a:ext cx="6396037" cy="517525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98" y="5957405"/>
              <a:ext cx="4759594" cy="7122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52230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E204830-E6E4-47CC-AC16-70B769A74D4B}" type="slidenum">
              <a:rPr lang="ru-RU"/>
              <a:pPr>
                <a:defRPr/>
              </a:pPr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939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22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22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22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22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22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522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522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589903" y="708453"/>
            <a:ext cx="10165492" cy="5132173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lnSpcReduction="10000"/>
          </a:bodyPr>
          <a:lstStyle/>
          <a:p>
            <a:pPr indent="0" algn="just">
              <a:lnSpc>
                <a:spcPct val="15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1.3. Заработная плата работников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(без учета премий и иных стимулирующих выплат)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при изменении системы оплаты труда учреждения </a:t>
            </a:r>
            <a:r>
              <a:rPr lang="ru-RU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должна быть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 установлена в размере </a:t>
            </a:r>
            <a:r>
              <a:rPr lang="ru-RU" b="1" dirty="0">
                <a:solidFill>
                  <a:srgbClr val="FF000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 меньше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заработной платы </a:t>
            </a:r>
            <a:r>
              <a:rPr lang="ru-RU" i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(без учета премий и иных стимулирующих выплат)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, выплачиваемой этим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работникам до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введения таких систем оплаты труда и их изменения, при условии сохранения объема трудовых (должностных) обязанностей работников и выполнения ими работ той же квалификации.</a:t>
            </a:r>
            <a:endParaRPr lang="ru-RU" sz="2000" dirty="0">
              <a:latin typeface="Calibri" panose="020F0502020204030204" pitchFamily="34" charset="0"/>
              <a:ea typeface="Times New Roman" panose="02020603050405020304" pitchFamily="18" charset="0"/>
            </a:endParaRP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30</a:t>
            </a:fld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698500" y="6015038"/>
            <a:ext cx="6396038" cy="617537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9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459962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7049" y="0"/>
            <a:ext cx="10515600" cy="671938"/>
          </a:xfrm>
        </p:spPr>
        <p:txBody>
          <a:bodyPr>
            <a:normAutofit fontScale="90000"/>
          </a:bodyPr>
          <a:lstStyle/>
          <a:p>
            <a:pPr lvl="0" algn="ctr"/>
            <a:r>
              <a:rPr lang="ru-RU" b="1" dirty="0" smtClean="0">
                <a:latin typeface="Arial Black" pitchFamily="34" charset="0"/>
              </a:rPr>
              <a:t>Стимулирующие выплаты:</a:t>
            </a:r>
            <a:endParaRPr lang="ru-RU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83826843"/>
              </p:ext>
            </p:extLst>
          </p:nvPr>
        </p:nvGraphicFramePr>
        <p:xfrm>
          <a:off x="267628" y="743957"/>
          <a:ext cx="11496908" cy="570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996"/>
                <a:gridCol w="5597912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Действ. до 26.12.2016г.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Изменения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стимулирующие выплаты за почетное звание;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стимулирующие выплаты за ученую степень;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стимулирующие выплаты за продолжительность непрерывной работы;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стимулирующие выплаты молодым специалистам;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стимулирующие выплаты за эффективность и высокие результаты труда;</a:t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премии.</a:t>
                      </a:r>
                      <a:endParaRPr lang="ru-RU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Tx/>
                        <a:buChar char="-"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Исключена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Char char="-"/>
                        <a:tabLst/>
                        <a:defRPr/>
                      </a:pP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Исключена</a:t>
                      </a: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None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>- стимулирующие выплаты за продолжительность непрерывной работы </a:t>
                      </a:r>
                      <a:r>
                        <a:rPr lang="ru-RU" sz="20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→</a:t>
                      </a:r>
                      <a:r>
                        <a:rPr lang="ru-RU" sz="14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 </a:t>
                      </a:r>
                      <a:r>
                        <a:rPr lang="ru-RU" sz="1800" b="1" dirty="0" smtClean="0">
                          <a:latin typeface="Courier New" panose="02070309020205020404" pitchFamily="49" charset="0"/>
                          <a:cs typeface="Courier New" panose="02070309020205020404" pitchFamily="49" charset="0"/>
                        </a:rPr>
                        <a:t>сохранена</a:t>
                      </a:r>
                      <a:r>
                        <a:rPr lang="ru-RU" sz="1400" dirty="0" smtClean="0">
                          <a:latin typeface="Times New Roman" pitchFamily="18" charset="0"/>
                          <a:cs typeface="Times New Roman" pitchFamily="18" charset="0"/>
                        </a:rPr>
                        <a:t>;</a:t>
                      </a:r>
                      <a: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  <a:t/>
                      </a:r>
                      <a:br>
                        <a:rPr lang="ru-RU" dirty="0" smtClean="0">
                          <a:latin typeface="Times New Roman" pitchFamily="18" charset="0"/>
                          <a:cs typeface="Times New Roman" pitchFamily="18" charset="0"/>
                        </a:rPr>
                      </a:b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стимулирующие выплаты молодым специалистам;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стимулирующие выплаты за эффективность, высокие результаты </a:t>
                      </a:r>
                      <a:r>
                        <a:rPr lang="ru-RU" sz="1800" b="1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качество 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труда;</a:t>
                      </a:r>
                    </a:p>
                    <a:p>
                      <a:pPr>
                        <a:buFontTx/>
                        <a:buChar char="-"/>
                      </a:pPr>
                      <a:endParaRPr lang="ru-RU" sz="1800" kern="1200" dirty="0" smtClean="0">
                        <a:solidFill>
                          <a:schemeClr val="dk1"/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algn="just">
                        <a:buFontTx/>
                        <a:buChar char="-"/>
                      </a:pP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премии </a:t>
                      </a:r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и иные стимулирующие выплаты, предусмотренные коллективным договором и (или) локальными нормативными актами учреждения.</a:t>
                      </a:r>
                    </a:p>
                    <a:p>
                      <a:pPr algn="just">
                        <a:buFontTx/>
                        <a:buChar char="-"/>
                      </a:pPr>
                      <a:endParaRPr lang="ru-RU" sz="1800" b="1" i="0" kern="1200" dirty="0" smtClean="0">
                        <a:solidFill>
                          <a:schemeClr val="accent5">
                            <a:lumMod val="75000"/>
                          </a:schemeClr>
                        </a:solidFill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800" b="1" i="0" kern="1200" dirty="0" smtClean="0">
                          <a:solidFill>
                            <a:schemeClr val="accent5">
                              <a:lumMod val="75000"/>
                            </a:schemeClr>
                          </a:solidFill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- стимулирующие выплаты за наличие квалификационной категории</a:t>
                      </a:r>
                    </a:p>
                    <a:p>
                      <a:endParaRPr lang="ru-RU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31</a:t>
            </a:fld>
            <a:endParaRPr lang="ru-RU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88900" y="6240463"/>
            <a:ext cx="6396038" cy="617537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Блок-схема: процесс 9"/>
          <p:cNvSpPr/>
          <p:nvPr/>
        </p:nvSpPr>
        <p:spPr>
          <a:xfrm>
            <a:off x="8189314" y="1128420"/>
            <a:ext cx="3575222" cy="1103871"/>
          </a:xfrm>
          <a:prstGeom prst="flowChartProces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финансовых возможностей устанавливается работодателем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Выгнутая влево стрелка 2"/>
          <p:cNvSpPr/>
          <p:nvPr/>
        </p:nvSpPr>
        <p:spPr>
          <a:xfrm>
            <a:off x="5142377" y="1532866"/>
            <a:ext cx="760491" cy="3546128"/>
          </a:xfrm>
          <a:prstGeom prst="curved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Левая фигурная скобка 10"/>
          <p:cNvSpPr/>
          <p:nvPr/>
        </p:nvSpPr>
        <p:spPr>
          <a:xfrm>
            <a:off x="6084849" y="1128420"/>
            <a:ext cx="207309" cy="1008198"/>
          </a:xfrm>
          <a:prstGeom prst="leftBrac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1867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2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3" grpId="0" animBg="1"/>
      <p:bldP spid="11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1276" y="109753"/>
            <a:ext cx="11664778" cy="673830"/>
          </a:xfrm>
        </p:spPr>
        <p:txBody>
          <a:bodyPr>
            <a:normAutofit/>
          </a:bodyPr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Стимулирующие </a:t>
            </a:r>
            <a:r>
              <a:rPr lang="ru-RU" sz="2800" dirty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выплаты </a:t>
            </a:r>
            <a:r>
              <a:rPr lang="ru-RU" sz="2800" dirty="0" smtClean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молодым </a:t>
            </a:r>
            <a:r>
              <a:rPr lang="ru-RU" sz="2800" dirty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специалистам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89" y="783583"/>
            <a:ext cx="11855965" cy="5393380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70000" lnSpcReduction="20000"/>
          </a:bodyPr>
          <a:lstStyle/>
          <a:p>
            <a:pPr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3200" b="1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 специалисты -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 граждане, </a:t>
            </a:r>
            <a:r>
              <a:rPr lang="ru-RU" sz="3200" b="1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поступившие на </a:t>
            </a:r>
            <a:r>
              <a:rPr lang="ru-RU" sz="3200" u="sng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работу </a:t>
            </a:r>
            <a:r>
              <a:rPr lang="ru-RU" sz="3200" u="sng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непосредственно после окончания образовательного учреждения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профессионального или среднего профессионального образования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(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независимо от формы получения образования) и работающие по полученной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специальности </a:t>
            </a:r>
            <a:r>
              <a:rPr lang="ru-RU" sz="3200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 истечения трехлетнего срока с момента окончания </a:t>
            </a:r>
            <a:r>
              <a:rPr lang="ru-RU" sz="3200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образовательного учреждения (п.6 ст. 1 Закона г. Москвы от 30.09.2009г. № 39).</a:t>
            </a:r>
            <a:endParaRPr lang="ru-RU" sz="3200" dirty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0" algn="just">
              <a:spcAft>
                <a:spcPts val="0"/>
              </a:spcAft>
              <a:buNone/>
            </a:pP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Выплата устанавливается работникам:</a:t>
            </a:r>
          </a:p>
          <a:p>
            <a:pPr marL="685800" indent="-457200" algn="just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относящимся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к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ПКГ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должностей педагогических работников, профессиональной квалификационной группе «Врачи и провизоры», «Средний медицинский и фармацевтический персонал»,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457200" algn="just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возрасте до 35 лет </a:t>
            </a:r>
            <a:endParaRPr lang="ru-RU" dirty="0" smtClean="0"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marL="685800" indent="-457200" algn="just">
              <a:lnSpc>
                <a:spcPct val="170000"/>
              </a:lnSpc>
              <a:spcAft>
                <a:spcPts val="0"/>
              </a:spcAft>
              <a:buFont typeface="Wingdings" panose="05000000000000000000" pitchFamily="2" charset="2"/>
              <a:buChar char="Ø"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 </a:t>
            </a:r>
            <a:r>
              <a:rPr lang="ru-RU" dirty="0">
                <a:latin typeface="Times New Roman" panose="02020603050405020304" pitchFamily="18" charset="0"/>
                <a:ea typeface="Times New Roman" panose="02020603050405020304" pitchFamily="18" charset="0"/>
              </a:rPr>
              <a:t>течение 3 первых лет 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работы.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0756" y="64293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/>
              <a:t>32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30089" y="6176963"/>
            <a:ext cx="6396038" cy="61753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6371109" y="4645308"/>
            <a:ext cx="5614945" cy="153165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молодого специалиста устанавливается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действует в течение трех лет</a:t>
            </a:r>
          </a:p>
        </p:txBody>
      </p:sp>
    </p:spTree>
    <p:extLst>
      <p:ext uri="{BB962C8B-B14F-4D97-AF65-F5344CB8AC3E}">
        <p14:creationId xmlns:p14="http://schemas.microsoft.com/office/powerpoint/2010/main" val="42153204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71293" y="57409"/>
            <a:ext cx="10515600" cy="1041912"/>
          </a:xfrm>
        </p:spPr>
        <p:txBody>
          <a:bodyPr>
            <a:normAutofit/>
          </a:bodyPr>
          <a:lstStyle/>
          <a:p>
            <a:pPr lvl="0" algn="ctr"/>
            <a:r>
              <a:rPr lang="ru-RU" sz="3200" b="1" dirty="0" smtClean="0">
                <a:latin typeface="Arial Black" pitchFamily="34" charset="0"/>
              </a:rPr>
              <a:t>Стимулирующие выплаты </a:t>
            </a:r>
            <a:r>
              <a:rPr lang="ru-RU" sz="3200" dirty="0" smtClean="0">
                <a:latin typeface="Arial Black" pitchFamily="34" charset="0"/>
                <a:cs typeface="Times New Roman" pitchFamily="18" charset="0"/>
              </a:rPr>
              <a:t>за продолжительность непрерывной работы</a:t>
            </a:r>
            <a:r>
              <a:rPr lang="ru-RU" sz="3200" b="1" dirty="0" smtClean="0">
                <a:latin typeface="Arial Black" pitchFamily="34" charset="0"/>
              </a:rPr>
              <a:t>:</a:t>
            </a:r>
            <a:endParaRPr lang="ru-RU" sz="3200" dirty="0">
              <a:latin typeface="Arial Black" pitchFamily="34" charset="0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9097008"/>
              </p:ext>
            </p:extLst>
          </p:nvPr>
        </p:nvGraphicFramePr>
        <p:xfrm>
          <a:off x="381439" y="1198796"/>
          <a:ext cx="11496908" cy="247827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898996"/>
                <a:gridCol w="5597912"/>
              </a:tblGrid>
              <a:tr h="375156"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Действ. до 26.12.2016г.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>
                          <a:latin typeface="Arial Black" pitchFamily="34" charset="0"/>
                        </a:rPr>
                        <a:t>Изменения</a:t>
                      </a:r>
                      <a:endParaRPr lang="ru-RU" dirty="0">
                        <a:latin typeface="Arial Black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до 30% от должностного оклада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до 60% от должностного оклада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 80 %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должностного оклада</a:t>
                      </a:r>
                      <a:endParaRPr lang="ru-RU" sz="2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до 15% от должностного оклада</a:t>
                      </a: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 до 35% от должностного оклада</a:t>
                      </a:r>
                      <a:endParaRPr lang="ru-RU" sz="22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pPr algn="ctr">
                        <a:lnSpc>
                          <a:spcPct val="200000"/>
                        </a:lnSpc>
                      </a:pPr>
                      <a:r>
                        <a:rPr lang="ru-RU" sz="22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до 45 % </a:t>
                      </a:r>
                      <a:r>
                        <a:rPr lang="ru-RU" sz="2200" dirty="0" smtClean="0">
                          <a:latin typeface="Times New Roman" pitchFamily="18" charset="0"/>
                          <a:cs typeface="Times New Roman" pitchFamily="18" charset="0"/>
                        </a:rPr>
                        <a:t>от должностного оклада</a:t>
                      </a:r>
                      <a:endParaRPr lang="ru-RU" sz="2200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33</a:t>
            </a:fld>
            <a:endParaRPr lang="ru-RU"/>
          </a:p>
        </p:txBody>
      </p:sp>
      <p:grpSp>
        <p:nvGrpSpPr>
          <p:cNvPr id="6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0" name="Скругленный прямоугольник 8"/>
          <p:cNvGrpSpPr>
            <a:grpSpLocks/>
          </p:cNvGrpSpPr>
          <p:nvPr/>
        </p:nvGrpSpPr>
        <p:grpSpPr bwMode="auto">
          <a:xfrm>
            <a:off x="6211329" y="5490787"/>
            <a:ext cx="5667017" cy="836626"/>
            <a:chOff x="134" y="1198"/>
            <a:chExt cx="3533" cy="667"/>
          </a:xfrm>
        </p:grpSpPr>
        <p:pic>
          <p:nvPicPr>
            <p:cNvPr id="11" name="Скругленный прямоугольник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" y="1209"/>
              <a:ext cx="3533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 Box 33"/>
            <p:cNvSpPr txBox="1">
              <a:spLocks noChangeArrowheads="1"/>
            </p:cNvSpPr>
            <p:nvPr/>
          </p:nvSpPr>
          <p:spPr bwMode="auto">
            <a:xfrm>
              <a:off x="179" y="1198"/>
              <a:ext cx="3471" cy="667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205740" tIns="102870" rIns="205740" bIns="102870" anchor="ctr"/>
            <a:lstStyle>
              <a:lvl1pPr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None/>
                <a:defRPr/>
              </a:pPr>
              <a:r>
                <a:rPr lang="ru-RU" altLang="ru-RU" sz="1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Конкретный </a:t>
              </a:r>
              <a:r>
                <a:rPr lang="ru-RU" altLang="ru-RU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размер </a:t>
              </a:r>
              <a:r>
                <a:rPr lang="ru-RU" altLang="ru-RU" sz="1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стимулирующих выплат </a:t>
              </a:r>
              <a:r>
                <a:rPr lang="ru-RU" altLang="ru-RU" sz="1800" b="1" dirty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устанавливается на уровне </a:t>
              </a:r>
              <a:r>
                <a:rPr lang="ru-RU" altLang="ru-RU" sz="1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локальных нормативных актов</a:t>
              </a:r>
              <a:endPara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  <p:sp>
        <p:nvSpPr>
          <p:cNvPr id="13" name="Объект 2"/>
          <p:cNvSpPr txBox="1">
            <a:spLocks/>
          </p:cNvSpPr>
          <p:nvPr/>
        </p:nvSpPr>
        <p:spPr>
          <a:xfrm>
            <a:off x="381440" y="3680917"/>
            <a:ext cx="11496908" cy="174781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indent="0" algn="just">
              <a:buFont typeface="Arial" panose="020B0604020202020204" pitchFamily="34" charset="0"/>
              <a:buNone/>
            </a:pP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Выплата устанавливается работникам в соответствии с </a:t>
            </a:r>
            <a:r>
              <a:rPr lang="ru-RU" b="1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Порядком</a:t>
            </a:r>
            <a:r>
              <a:rPr lang="ru-RU" dirty="0" smtClean="0">
                <a:latin typeface="Times New Roman" panose="02020603050405020304" pitchFamily="18" charset="0"/>
                <a:ea typeface="Times New Roman" panose="02020603050405020304" pitchFamily="18" charset="0"/>
              </a:rPr>
              <a:t> исчисления стажа непрерывной работы, дающего право на получение стимулирующей выплаты за продолжительность непрерывной работы в учреждениях государственной системы здравоохранения (приложение № 2 приказа ДЗМ от 09.06.2012г. № 531 с изменениями и дополнениями)</a:t>
            </a:r>
          </a:p>
        </p:txBody>
      </p:sp>
      <p:grpSp>
        <p:nvGrpSpPr>
          <p:cNvPr id="14" name="Скругленный прямоугольник 8"/>
          <p:cNvGrpSpPr>
            <a:grpSpLocks/>
          </p:cNvGrpSpPr>
          <p:nvPr/>
        </p:nvGrpSpPr>
        <p:grpSpPr bwMode="auto">
          <a:xfrm>
            <a:off x="319242" y="5441347"/>
            <a:ext cx="5937000" cy="989874"/>
            <a:chOff x="134" y="1198"/>
            <a:chExt cx="3533" cy="667"/>
          </a:xfrm>
        </p:grpSpPr>
        <p:pic>
          <p:nvPicPr>
            <p:cNvPr id="15" name="Скругленный прямоугольник 8"/>
            <p:cNvPicPr>
              <a:picLocks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34" y="1209"/>
              <a:ext cx="3533" cy="65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 Box 33"/>
            <p:cNvSpPr txBox="1">
              <a:spLocks noChangeArrowheads="1"/>
            </p:cNvSpPr>
            <p:nvPr/>
          </p:nvSpPr>
          <p:spPr bwMode="auto">
            <a:xfrm>
              <a:off x="179" y="1198"/>
              <a:ext cx="3471" cy="612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9525">
              <a:solidFill>
                <a:srgbClr val="FFFF00"/>
              </a:solidFill>
              <a:miter lim="800000"/>
              <a:headEnd/>
              <a:tailEnd/>
            </a:ln>
          </p:spPr>
          <p:txBody>
            <a:bodyPr lIns="205740" tIns="102870" rIns="205740" bIns="102870" anchor="ctr"/>
            <a:lstStyle>
              <a:lvl1pPr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1pPr>
              <a:lvl2pPr marL="742950" indent="-28575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2pPr>
              <a:lvl3pPr marL="11430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3pPr>
              <a:lvl4pPr marL="16002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4pPr>
              <a:lvl5pPr marL="2057400" indent="-228600"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1600">
                  <a:solidFill>
                    <a:schemeClr val="accent1"/>
                  </a:solidFill>
                  <a:latin typeface="Arial" panose="020B0604020202020204" pitchFamily="34" charset="0"/>
                </a:defRPr>
              </a:lvl9pPr>
            </a:lstStyle>
            <a:p>
              <a:pPr algn="ctr" fontAlgn="auto">
                <a:spcBef>
                  <a:spcPct val="20000"/>
                </a:spcBef>
                <a:spcAft>
                  <a:spcPts val="0"/>
                </a:spcAft>
                <a:buClr>
                  <a:schemeClr val="accent1"/>
                </a:buClr>
                <a:buSzPct val="70000"/>
                <a:buFont typeface="Wingdings 2" panose="05020102010507070707" pitchFamily="18" charset="2"/>
                <a:buNone/>
                <a:defRPr/>
              </a:pPr>
              <a:r>
                <a:rPr lang="ru-RU" altLang="ru-RU" sz="1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Работа в организациях частной системы здравоохранения </a:t>
              </a:r>
              <a:r>
                <a:rPr lang="ru-RU" altLang="ru-RU" sz="1800" b="1" u="sng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не учитывается </a:t>
              </a:r>
              <a:r>
                <a:rPr lang="ru-RU" altLang="ru-RU" sz="1800" b="1" dirty="0" smtClean="0">
                  <a:solidFill>
                    <a:srgbClr val="0070C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при определении непрерывного стажа работы</a:t>
              </a:r>
              <a:endParaRPr lang="ru-RU" altLang="ru-RU" sz="1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4144497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58" y="0"/>
            <a:ext cx="1051560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Профессиональная квалификационная группа «Врачи и провизоры»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258065"/>
            <a:ext cx="11834647" cy="53003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Рекомендуемый размер минимального должностного оклада 18 600 руб.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Врачи-специалисты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стимулирующие выплаты за продолжительность непрерывной работы до 30% от должностного оклада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t"/>
            <a:endParaRPr lang="ru-RU" dirty="0" smtClean="0"/>
          </a:p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18 600 руб. + 30% от д.о. (5 580руб.) = 24 180руб.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34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33545" y="1608083"/>
            <a:ext cx="809297" cy="53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33545" y="2779987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67834" y="4142583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102" y="5641301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30 000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963" y="5662455"/>
            <a:ext cx="4338772" cy="6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должностной оклад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25668" y="4694663"/>
            <a:ext cx="1966332" cy="2007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953" y="5653557"/>
            <a:ext cx="92958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15 %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15542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1784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3426" y="5653557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34 500руб.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865984" y="5850827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892453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21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6123" y="0"/>
            <a:ext cx="11925833" cy="12192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Профессиональная квалификационная группа «</a:t>
            </a:r>
            <a:r>
              <a:rPr lang="ru-RU" sz="3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Средний медицинский и фармацевтический персонал</a:t>
            </a: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258065"/>
            <a:ext cx="11834647" cy="53003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Рекомендуемый размер минимального должностного оклада 10 500 руб.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Медицинские сестры</a:t>
            </a:r>
            <a:endParaRPr lang="ru-RU" b="1" dirty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 fontAlgn="t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стимулирующие выплаты за продолжительность непрерывной работы до 30% от должностного оклада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t"/>
            <a:endParaRPr lang="ru-RU" dirty="0" smtClean="0"/>
          </a:p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10 500 руб. + 30% от д.о. (3 150руб.) = 13 650руб.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35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33545" y="1608083"/>
            <a:ext cx="809297" cy="53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33545" y="2779987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67834" y="4142583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102" y="5641301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20 000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963" y="5662455"/>
            <a:ext cx="4338772" cy="6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должностной оклад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25668" y="4694663"/>
            <a:ext cx="1966332" cy="2007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953" y="5653557"/>
            <a:ext cx="92958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15 %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15542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1784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3426" y="5653557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23 000руб.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865984" y="5850827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069208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21" grpId="0" animBg="1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58" y="0"/>
            <a:ext cx="1051560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Профессиональная квалификационная группа «Врачи и провизоры»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258065"/>
            <a:ext cx="11834647" cy="53003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Рекомендуемый размер минимального должностного оклада 18 600 руб.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Врачи-терапевты участковые, врачи-педиатры участковые, врачи общей практики (семейные врачи)</a:t>
            </a:r>
          </a:p>
          <a:p>
            <a:pPr algn="just" fontAlgn="t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стимулирующие выплаты за продолжительность непрерывной работы до 60% от должностного оклада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t"/>
            <a:endParaRPr lang="ru-RU" dirty="0" smtClean="0"/>
          </a:p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18 600 руб. + 60% от д.о. (11 160 руб.) = 29 760 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36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33545" y="1608083"/>
            <a:ext cx="809297" cy="53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65077" y="3058511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7940" y="4529959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102" y="5641301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35 000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963" y="5662455"/>
            <a:ext cx="4338772" cy="6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должностной оклад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25668" y="4694663"/>
            <a:ext cx="1966332" cy="2007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953" y="5653557"/>
            <a:ext cx="92958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35 %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15542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1784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3426" y="5653557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47 250 руб.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865984" y="5850827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7402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21" grpId="0" animBg="1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258065"/>
            <a:ext cx="11834647" cy="53003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Рекомендуемый размер минимального должностного оклада 10 500 руб.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Медицинские сестры участковые, медицинские сестры врачей общей практики (семейных врачей)</a:t>
            </a:r>
          </a:p>
          <a:p>
            <a:pPr algn="just" fontAlgn="t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стимулирующие выплаты за продолжительность непрерывной работы до 60% от должностного оклада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t"/>
            <a:endParaRPr lang="ru-RU" dirty="0" smtClean="0"/>
          </a:p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00 руб. + 60% от д.о. (6 300руб.) = 16 800руб.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37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33545" y="1608083"/>
            <a:ext cx="809297" cy="53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65077" y="3058511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717940" y="4529959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102" y="5641301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20 000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963" y="5662455"/>
            <a:ext cx="4338772" cy="6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должностной оклад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25668" y="4694663"/>
            <a:ext cx="1966332" cy="2007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953" y="5653557"/>
            <a:ext cx="92958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35 %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15542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1784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3426" y="5653557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27 000руб.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865984" y="5850827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123" y="0"/>
            <a:ext cx="11925833" cy="12192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Профессиональная квалификационная группа «</a:t>
            </a:r>
            <a:r>
              <a:rPr lang="ru-RU" sz="3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Средний медицинский и фармацевтический персонал</a:t>
            </a: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266922303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8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21" grpId="0" animBg="1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96158" y="0"/>
            <a:ext cx="10515600" cy="1219201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Профессиональная квалификационная группа «Врачи и провизоры»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258065"/>
            <a:ext cx="11834647" cy="53003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Рекомендуемый размер минимального должностного оклада 18 600 руб.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Врачи скорой помощи</a:t>
            </a:r>
          </a:p>
          <a:p>
            <a:pPr algn="just" fontAlgn="t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стимулирующие выплаты за продолжительность непрерывной работы до 80% от должностного оклада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t"/>
            <a:endParaRPr lang="ru-RU" dirty="0" smtClean="0"/>
          </a:p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18 600 руб. + 80% от д.о. (14 880руб.) = 33 480руб.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38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33545" y="1608083"/>
            <a:ext cx="809297" cy="53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33545" y="2779987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67834" y="4142583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102" y="5641301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30 000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963" y="5662455"/>
            <a:ext cx="4338772" cy="6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должностной оклад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25668" y="4694663"/>
            <a:ext cx="1966332" cy="2007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953" y="5653557"/>
            <a:ext cx="92958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45 %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15542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1784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3426" y="5653557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43 500 руб.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865984" y="5850827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909989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21" grpId="0" animBg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26124" y="1258065"/>
            <a:ext cx="11834647" cy="5300390"/>
          </a:xfrm>
        </p:spPr>
        <p:txBody>
          <a:bodyPr>
            <a:normAutofit/>
          </a:bodyPr>
          <a:lstStyle/>
          <a:p>
            <a:pPr algn="ctr"/>
            <a:r>
              <a:rPr lang="ru-RU" sz="2500" b="1" dirty="0" smtClean="0">
                <a:latin typeface="Times New Roman" pitchFamily="18" charset="0"/>
                <a:cs typeface="Times New Roman" pitchFamily="18" charset="0"/>
              </a:rPr>
              <a:t>Рекомендуемый размер минимального должностного оклада 10 500руб.</a:t>
            </a:r>
          </a:p>
          <a:p>
            <a:pPr>
              <a:buNone/>
            </a:pPr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Фельдшеры </a:t>
            </a:r>
            <a:r>
              <a:rPr lang="ru-RU" b="1" dirty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скорой помощи</a:t>
            </a:r>
          </a:p>
          <a:p>
            <a:pPr algn="just" fontAlgn="t">
              <a:buNone/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 fontAlgn="t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стимулирующие выплаты за продолжительность непрерывной работы до 80% от должностного оклада</a:t>
            </a:r>
            <a:endParaRPr lang="ru-RU" dirty="0" smtClean="0">
              <a:latin typeface="Times New Roman" pitchFamily="18" charset="0"/>
              <a:cs typeface="Times New Roman" pitchFamily="18" charset="0"/>
              <a:sym typeface="Symbol"/>
            </a:endParaRPr>
          </a:p>
          <a:p>
            <a:pPr algn="just" fontAlgn="t"/>
            <a:endParaRPr lang="ru-RU" dirty="0" smtClean="0"/>
          </a:p>
          <a:p>
            <a:pPr algn="ctr" fontAlgn="t"/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10 </a:t>
            </a:r>
            <a:r>
              <a:rPr lang="ru-RU" b="1" dirty="0">
                <a:latin typeface="Times New Roman" pitchFamily="18" charset="0"/>
                <a:cs typeface="Times New Roman" pitchFamily="18" charset="0"/>
              </a:rPr>
              <a:t>5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00 руб. + 80% от д.о. (8 400руб.) = 18 900руб.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39</a:t>
            </a:fld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33545" y="1608083"/>
            <a:ext cx="809297" cy="53602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 вниз 5"/>
          <p:cNvSpPr/>
          <p:nvPr/>
        </p:nvSpPr>
        <p:spPr>
          <a:xfrm>
            <a:off x="5633545" y="2779987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5667834" y="4142583"/>
            <a:ext cx="819807" cy="55704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4874102" y="5641301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20 000 руб</a:t>
            </a:r>
            <a:r>
              <a:rPr lang="ru-RU" dirty="0" smtClean="0"/>
              <a:t>.</a:t>
            </a:r>
            <a:endParaRPr lang="ru-RU" dirty="0"/>
          </a:p>
        </p:txBody>
      </p:sp>
      <p:sp>
        <p:nvSpPr>
          <p:cNvPr id="9" name="Прямоугольник 8"/>
          <p:cNvSpPr/>
          <p:nvPr/>
        </p:nvSpPr>
        <p:spPr>
          <a:xfrm>
            <a:off x="289963" y="5662455"/>
            <a:ext cx="4338772" cy="69389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Минимальный должностной оклад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10225668" y="4694663"/>
            <a:ext cx="1966332" cy="20072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Повышающий коэффициент устанавливается самостоятельно</a:t>
            </a:r>
            <a:endParaRPr lang="ru-RU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Скругленный прямоугольник 11"/>
          <p:cNvSpPr/>
          <p:nvPr/>
        </p:nvSpPr>
        <p:spPr>
          <a:xfrm>
            <a:off x="6946953" y="5653557"/>
            <a:ext cx="92958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45 %</a:t>
            </a:r>
            <a:endParaRPr lang="ru-RU" dirty="0"/>
          </a:p>
        </p:txBody>
      </p:sp>
      <p:sp>
        <p:nvSpPr>
          <p:cNvPr id="10" name="Стрелка вправо 9"/>
          <p:cNvSpPr/>
          <p:nvPr/>
        </p:nvSpPr>
        <p:spPr>
          <a:xfrm>
            <a:off x="4515542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>
            <a:off x="6571784" y="5809065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Скругленный прямоугольник 13"/>
          <p:cNvSpPr/>
          <p:nvPr/>
        </p:nvSpPr>
        <p:spPr>
          <a:xfrm>
            <a:off x="8253426" y="5653557"/>
            <a:ext cx="1808404" cy="736206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latin typeface="Arial Black" pitchFamily="34" charset="0"/>
              </a:rPr>
              <a:t>29 000руб.</a:t>
            </a:r>
            <a:endParaRPr lang="ru-RU" dirty="0"/>
          </a:p>
        </p:txBody>
      </p:sp>
      <p:sp>
        <p:nvSpPr>
          <p:cNvPr id="21" name="Стрелка вправо 20"/>
          <p:cNvSpPr/>
          <p:nvPr/>
        </p:nvSpPr>
        <p:spPr>
          <a:xfrm>
            <a:off x="7865984" y="5850827"/>
            <a:ext cx="452673" cy="317153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Заголовок 1"/>
          <p:cNvSpPr>
            <a:spLocks noGrp="1"/>
          </p:cNvSpPr>
          <p:nvPr>
            <p:ph type="title"/>
          </p:nvPr>
        </p:nvSpPr>
        <p:spPr>
          <a:xfrm>
            <a:off x="126123" y="0"/>
            <a:ext cx="11925833" cy="1219201"/>
          </a:xfrm>
        </p:spPr>
        <p:txBody>
          <a:bodyPr>
            <a:normAutofit/>
          </a:bodyPr>
          <a:lstStyle/>
          <a:p>
            <a:pPr algn="ctr"/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Профессиональная квалификационная группа «</a:t>
            </a:r>
            <a:r>
              <a:rPr lang="ru-RU" sz="3600" b="1" dirty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Средний медицинский и фармацевтический персонал</a:t>
            </a:r>
            <a:r>
              <a:rPr lang="ru-RU" sz="3600" b="1" dirty="0" smtClean="0">
                <a:solidFill>
                  <a:schemeClr val="dk1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dirty="0"/>
          </a:p>
        </p:txBody>
      </p:sp>
    </p:spTree>
    <p:extLst>
      <p:ext uri="{BB962C8B-B14F-4D97-AF65-F5344CB8AC3E}">
        <p14:creationId xmlns:p14="http://schemas.microsoft.com/office/powerpoint/2010/main" val="343457757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5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6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4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8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1" grpId="0" animBg="1"/>
      <p:bldP spid="12" grpId="0" animBg="1"/>
      <p:bldP spid="10" grpId="0" animBg="1"/>
      <p:bldP spid="13" grpId="0" animBg="1"/>
      <p:bldP spid="14" grpId="0" animBg="1"/>
      <p:bldP spid="21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Заголовок 1"/>
          <p:cNvSpPr>
            <a:spLocks noGrp="1"/>
          </p:cNvSpPr>
          <p:nvPr>
            <p:ph type="title"/>
          </p:nvPr>
        </p:nvSpPr>
        <p:spPr>
          <a:xfrm>
            <a:off x="858532" y="206289"/>
            <a:ext cx="10515600" cy="1325563"/>
          </a:xfrm>
          <a:solidFill>
            <a:srgbClr val="FF0000"/>
          </a:solidFill>
        </p:spPr>
        <p:txBody>
          <a:bodyPr/>
          <a:lstStyle/>
          <a:p>
            <a:pPr algn="ctr" eaLnBrk="1" hangingPunct="1"/>
            <a:r>
              <a:rPr lang="ru-RU" sz="3200" b="1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ОТВЕТСТВЕННОСТЬ РАБОТОДАТЕЛЕЙ ЗА НЕВЫПЛАТУ ЗАРАБОТНОЙ ПЛАТЫ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41954" y="1659731"/>
            <a:ext cx="11708091" cy="4351338"/>
          </a:xfrm>
        </p:spPr>
        <p:txBody>
          <a:bodyPr rtlCol="0">
            <a:noAutofit/>
          </a:bodyPr>
          <a:lstStyle/>
          <a:p>
            <a:pPr marL="0" indent="0" algn="ctr" eaLnBrk="1" fontAlgn="auto" hangingPunct="1">
              <a:lnSpc>
                <a:spcPct val="16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03.10.2016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вступил в силу 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новый закон, которым усилена административная ответственность за невыплату или неполную выплату заработной платы в установленный срок, других выплат, осуществляемых в рамках трудовых отношений, а также за установление зарплаты менее размера, предусмотренного трудовым законодательством (Федеральный закон от 3 июля 2016 г. №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272-ФЗ)</a:t>
            </a:r>
          </a:p>
          <a:p>
            <a:pPr marL="0" indent="0" algn="ctr" eaLnBrk="1" fontAlgn="auto" hangingPunct="1">
              <a:lnSpc>
                <a:spcPct val="170000"/>
              </a:lnSpc>
              <a:spcAft>
                <a:spcPts val="0"/>
              </a:spcAft>
              <a:buFont typeface="Arial" panose="020B0604020202020204" pitchFamily="34" charset="0"/>
              <a:buNone/>
              <a:defRPr/>
            </a:pP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плата выплачивается не реже, чем каждые полмесяца.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Конкретная дата</a:t>
            </a:r>
            <a:r>
              <a:rPr lang="ru-RU" sz="2100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заработной платы устанавливается правилами внутреннего трудового распорядка, коллективным договором или трудовым договором не позднее </a:t>
            </a:r>
            <a:r>
              <a:rPr lang="ru-RU" sz="2100" b="1" dirty="0" smtClean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 календарных дней со дня окончания периода, за который она начислена </a:t>
            </a:r>
            <a:r>
              <a:rPr lang="ru-RU" sz="21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</a:t>
            </a:r>
            <a:r>
              <a:rPr lang="ru-RU" sz="21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136 ТК </a:t>
            </a:r>
            <a:r>
              <a:rPr lang="ru-RU" sz="2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РФ)</a:t>
            </a:r>
            <a:endParaRPr lang="ru-RU" sz="21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597153" y="6365875"/>
            <a:ext cx="2743200" cy="365125"/>
          </a:xfrm>
        </p:spPr>
        <p:txBody>
          <a:bodyPr/>
          <a:lstStyle/>
          <a:p>
            <a:pPr>
              <a:defRPr/>
            </a:pPr>
            <a:fld id="{C3C3B925-BEBB-4863-BBBD-4CC205F1CFFF}" type="slidenum">
              <a:rPr lang="ru-RU"/>
              <a:pPr>
                <a:defRPr/>
              </a:pPr>
              <a:t>4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381000" y="5995988"/>
            <a:ext cx="6397625" cy="735012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8884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51" y="202163"/>
            <a:ext cx="12035826" cy="1325563"/>
          </a:xfrm>
        </p:spPr>
        <p:txBody>
          <a:bodyPr>
            <a:noAutofit/>
          </a:bodyPr>
          <a:lstStyle/>
          <a:p>
            <a:pPr algn="ctr"/>
            <a:r>
              <a:rPr lang="ru-RU" sz="30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Приказ Департамента здравоохранения города Москвы от </a:t>
            </a:r>
            <a:r>
              <a:rPr lang="ru-RU" sz="3000" b="1" dirty="0">
                <a:latin typeface="Arial Black" panose="020B0A04020102020204" pitchFamily="34" charset="0"/>
                <a:ea typeface="Calibri" panose="020F0502020204030204" pitchFamily="34" charset="0"/>
              </a:rPr>
              <a:t>09.06.2012 № 531 </a:t>
            </a:r>
            <a:r>
              <a:rPr lang="ru-RU" sz="30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/>
            </a:r>
            <a:br>
              <a:rPr lang="ru-RU" sz="30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</a:br>
            <a:r>
              <a:rPr lang="ru-RU" sz="2000" b="1" dirty="0" smtClean="0">
                <a:latin typeface="Arial Black" panose="020B0A04020102020204" pitchFamily="34" charset="0"/>
                <a:ea typeface="Calibri" panose="020F0502020204030204" pitchFamily="34" charset="0"/>
              </a:rPr>
              <a:t>(в ред. приказов ДЗМ от 18.05.2015г. № 387, от 26.12.2016г. № 1033)    </a:t>
            </a:r>
            <a:endParaRPr lang="ru-RU" sz="2800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4592" y="3551007"/>
            <a:ext cx="11350633" cy="1428373"/>
          </a:xfrm>
          <a:ln w="28575">
            <a:solidFill>
              <a:srgbClr val="FF0000"/>
            </a:solidFill>
            <a:prstDash val="lgDash"/>
          </a:ln>
        </p:spPr>
        <p:txBody>
          <a:bodyPr>
            <a:normAutofit lnSpcReduction="10000"/>
          </a:bodyPr>
          <a:lstStyle/>
          <a:p>
            <a:pPr marL="0" lvl="0" indent="0" algn="ctr">
              <a:lnSpc>
                <a:spcPct val="107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Разработан 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</a:rPr>
              <a:t>и утвержден рекомендуемый перечень показателей для установления стимулирующих выплат за эффективность, высокие результаты и качество труда для медицинских работников.</a:t>
            </a:r>
          </a:p>
          <a:p>
            <a:pPr lvl="0"/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40</a:t>
            </a:fld>
            <a:endParaRPr lang="ru-RU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" y="6280149"/>
            <a:ext cx="5420411" cy="517525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298" y="5957405"/>
              <a:ext cx="4759594" cy="7122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Выноска со стрелкой вниз 9"/>
          <p:cNvSpPr/>
          <p:nvPr/>
        </p:nvSpPr>
        <p:spPr>
          <a:xfrm>
            <a:off x="1301578" y="1560605"/>
            <a:ext cx="9976021" cy="1965190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0" indent="-457200" algn="just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Стимулирующие </a:t>
            </a:r>
            <a:r>
              <a:rPr lang="ru-RU" sz="28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выплаты за эффективность, высокие результаты и качество </a:t>
            </a:r>
            <a:r>
              <a:rPr lang="ru-RU" sz="2800" b="1" dirty="0" smtClean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труда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1556951" y="5056235"/>
            <a:ext cx="1026434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Медицинские работники;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Врачи-терапевты участковые, врачи-педиатры участковые, врачи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общей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практики,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том числе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заведующие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терапевтическими и педиатрическими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отделениями;</a:t>
            </a:r>
          </a:p>
          <a:p>
            <a:pPr marL="285750" indent="-285750" algn="just">
              <a:buFont typeface="Wingdings" panose="05000000000000000000" pitchFamily="2" charset="2"/>
              <a:buChar char="ü"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Научные работники.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5715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uiExpand="1" build="p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333183735"/>
              </p:ext>
            </p:extLst>
          </p:nvPr>
        </p:nvGraphicFramePr>
        <p:xfrm>
          <a:off x="1220176" y="367645"/>
          <a:ext cx="10822757" cy="598870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41</a:t>
            </a:fld>
            <a:endParaRPr lang="ru-RU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" y="6356350"/>
            <a:ext cx="5363851" cy="505251"/>
            <a:chOff x="1155032" y="5934866"/>
            <a:chExt cx="6396398" cy="841208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632474" y="6063838"/>
              <a:ext cx="5383848" cy="71223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6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23858" y="6136401"/>
              <a:ext cx="817231" cy="49932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7717" y="95063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8318152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кругленный прямоугольник 2"/>
          <p:cNvSpPr/>
          <p:nvPr/>
        </p:nvSpPr>
        <p:spPr>
          <a:xfrm>
            <a:off x="444843" y="1647567"/>
            <a:ext cx="6227806" cy="4480159"/>
          </a:xfrm>
          <a:prstGeom prst="roundRect">
            <a:avLst>
              <a:gd name="adj" fmla="val 5660"/>
            </a:avLst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anchor="ctr"/>
          <a:lstStyle/>
          <a:p>
            <a:pPr>
              <a:lnSpc>
                <a:spcPct val="150000"/>
              </a:lnSpc>
            </a:pP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а)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объективность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б)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предсказуемость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в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адекватность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г)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своевременность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ru-RU" sz="4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д) </a:t>
            </a:r>
            <a:r>
              <a:rPr lang="ru-RU" sz="4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прозрачность</a:t>
            </a:r>
            <a:r>
              <a:rPr lang="ru-RU" sz="4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4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60244" y="6449226"/>
            <a:ext cx="2743200" cy="365125"/>
          </a:xfrm>
        </p:spPr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42</a:t>
            </a:fld>
            <a:endParaRPr lang="ru-RU" dirty="0"/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36108" y="144464"/>
            <a:ext cx="9144000" cy="1403287"/>
          </a:xfrm>
          <a:prstGeom prst="rect">
            <a:avLst/>
          </a:prstGeom>
          <a:solidFill>
            <a:schemeClr val="accent1">
              <a:lumMod val="75000"/>
            </a:schemeClr>
          </a:solidFill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r>
              <a:rPr lang="ru-RU" sz="3200" dirty="0">
                <a:latin typeface="Arial Black" panose="020B0A04020102020204" pitchFamily="34" charset="0"/>
              </a:rPr>
              <a:t>Принципы </a:t>
            </a:r>
            <a:r>
              <a:rPr lang="ru-RU" sz="3200" dirty="0" smtClean="0">
                <a:latin typeface="Arial Black" panose="020B0A04020102020204" pitchFamily="34" charset="0"/>
              </a:rPr>
              <a:t>разработки </a:t>
            </a:r>
          </a:p>
          <a:p>
            <a:r>
              <a:rPr lang="ru-RU" sz="3200" dirty="0" smtClean="0">
                <a:latin typeface="Arial Black" panose="020B0A04020102020204" pitchFamily="34" charset="0"/>
              </a:rPr>
              <a:t>показателей </a:t>
            </a:r>
            <a:r>
              <a:rPr lang="ru-RU" sz="3200" dirty="0">
                <a:latin typeface="Arial Black" panose="020B0A04020102020204" pitchFamily="34" charset="0"/>
              </a:rPr>
              <a:t>и критериев эффективности работы:</a:t>
            </a:r>
          </a:p>
        </p:txBody>
      </p:sp>
      <p:grpSp>
        <p:nvGrpSpPr>
          <p:cNvPr id="6" name="Группа 5"/>
          <p:cNvGrpSpPr/>
          <p:nvPr/>
        </p:nvGrpSpPr>
        <p:grpSpPr>
          <a:xfrm>
            <a:off x="178757" y="6127727"/>
            <a:ext cx="6396398" cy="734774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26" name="Picture 2" descr="https://im1-tub-ru.yandex.net/i?id=8892a2439174195a8146821b6c7461e4&amp;n=33&amp;h=215&amp;w=27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744" y="94658"/>
            <a:ext cx="1851848" cy="14530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Пятиугольник 12"/>
          <p:cNvSpPr/>
          <p:nvPr/>
        </p:nvSpPr>
        <p:spPr>
          <a:xfrm>
            <a:off x="6841239" y="2036308"/>
            <a:ext cx="5262203" cy="17206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Единые рекомендации по установлению на федеральном, региональном и местном уровнях систем оплаты труда работников государственных и муниципальных учреждений на 2017 год (пункт 16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);</a:t>
            </a:r>
            <a:endParaRPr lang="ru-RU" dirty="0"/>
          </a:p>
        </p:txBody>
      </p:sp>
      <p:sp>
        <p:nvSpPr>
          <p:cNvPr id="15" name="Пятиугольник 14"/>
          <p:cNvSpPr/>
          <p:nvPr/>
        </p:nvSpPr>
        <p:spPr>
          <a:xfrm>
            <a:off x="6841239" y="4058699"/>
            <a:ext cx="5262203" cy="1720645"/>
          </a:xfrm>
          <a:prstGeom prst="homePlat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Двустороннее Отраслевое Соглашение между Департаментом здравоохранения города Москвы и Профсоюзом работников здравоохранения г. Москвы на 2016–2018 годы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пункт 2.10)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388913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3" grpId="0" animBg="1"/>
      <p:bldP spid="15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5670" y="78099"/>
            <a:ext cx="11792932" cy="1558713"/>
          </a:xfrm>
        </p:spPr>
        <p:txBody>
          <a:bodyPr>
            <a:normAutofit fontScale="90000"/>
          </a:bodyPr>
          <a:lstStyle/>
          <a:p>
            <a:pPr algn="ctr"/>
            <a:r>
              <a:rPr lang="ru-RU" sz="3100" dirty="0">
                <a:latin typeface="Arial Black" panose="020B0A04020102020204" pitchFamily="34" charset="0"/>
              </a:rPr>
              <a:t>Рекомендуемый перечень показателей для установления стимулирующих выплат за эффективность, высокие результаты и качество труда </a:t>
            </a:r>
            <a:r>
              <a:rPr lang="ru-RU" sz="3100" dirty="0">
                <a:solidFill>
                  <a:srgbClr val="6194FB"/>
                </a:solidFill>
                <a:latin typeface="Arial Black" panose="020B0A04020102020204" pitchFamily="34" charset="0"/>
              </a:rPr>
              <a:t>медицинских работников</a:t>
            </a:r>
            <a:r>
              <a:rPr lang="ru-RU" sz="3100" dirty="0" smtClean="0">
                <a:latin typeface="Arial Black" panose="020B0A04020102020204" pitchFamily="34" charset="0"/>
              </a:rPr>
              <a:t>:</a:t>
            </a:r>
            <a:endParaRPr lang="ru-RU" dirty="0">
              <a:latin typeface="Arial Black" panose="020B0A04020102020204" pitchFamily="34" charset="0"/>
            </a:endParaRPr>
          </a:p>
        </p:txBody>
      </p:sp>
      <p:graphicFrame>
        <p:nvGraphicFramePr>
          <p:cNvPr id="10" name="Объект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364978167"/>
              </p:ext>
            </p:extLst>
          </p:nvPr>
        </p:nvGraphicFramePr>
        <p:xfrm>
          <a:off x="235670" y="1545910"/>
          <a:ext cx="11679810" cy="4810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43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" y="6280149"/>
            <a:ext cx="5420411" cy="517525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98" y="5957405"/>
              <a:ext cx="4759594" cy="7122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1300503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0" grpId="0">
        <p:bldAsOne/>
      </p:bldGraphic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0330310"/>
              </p:ext>
            </p:extLst>
          </p:nvPr>
        </p:nvGraphicFramePr>
        <p:xfrm>
          <a:off x="477741" y="-442505"/>
          <a:ext cx="11322377" cy="56592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44</a:t>
            </a:fld>
            <a:endParaRPr lang="ru-RU" dirty="0"/>
          </a:p>
        </p:txBody>
      </p:sp>
      <p:grpSp>
        <p:nvGrpSpPr>
          <p:cNvPr id="6" name="Группа 5"/>
          <p:cNvGrpSpPr>
            <a:grpSpLocks/>
          </p:cNvGrpSpPr>
          <p:nvPr/>
        </p:nvGrpSpPr>
        <p:grpSpPr bwMode="auto">
          <a:xfrm>
            <a:off x="1" y="6280149"/>
            <a:ext cx="5420411" cy="517525"/>
            <a:chOff x="1155032" y="5934866"/>
            <a:chExt cx="6396398" cy="734774"/>
          </a:xfrm>
        </p:grpSpPr>
        <p:sp>
          <p:nvSpPr>
            <p:cNvPr id="7" name="Подзаголовок 2"/>
            <p:cNvSpPr txBox="1">
              <a:spLocks/>
            </p:cNvSpPr>
            <p:nvPr/>
          </p:nvSpPr>
          <p:spPr>
            <a:xfrm>
              <a:off x="1223298" y="5957405"/>
              <a:ext cx="4759594" cy="7122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8" name="Рисунок 7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9" name="Прямая соединительная линия 8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0" name="Рисунок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11026171" y="5316143"/>
            <a:ext cx="1055995" cy="1504723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2" name="Овал 1"/>
          <p:cNvSpPr/>
          <p:nvPr/>
        </p:nvSpPr>
        <p:spPr>
          <a:xfrm>
            <a:off x="1149790" y="4698750"/>
            <a:ext cx="9732475" cy="1597274"/>
          </a:xfrm>
          <a:prstGeom prst="ellipse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lnSpc>
                <a:spcPct val="150000"/>
              </a:lnSpc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Минздрава России от 28 июня 2013 г. № 421 </a:t>
            </a:r>
          </a:p>
          <a:p>
            <a:pPr algn="ctr">
              <a:lnSpc>
                <a:spcPct val="150000"/>
              </a:lnSpc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утверждении Методических рекомендаций по разработке органами государственной власти субъектов Российской Федерации и органами местного самоуправления показателей эффективности деятельности подведомственных государственных (муниципальных) учреждений, их руководителей и работников по видам учреждений и основным категориям работников</a:t>
            </a:r>
            <a:r>
              <a:rPr lang="ru-RU" sz="1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41103796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P spid="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089" y="109752"/>
            <a:ext cx="12061911" cy="1067197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dirty="0" smtClean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Премии </a:t>
            </a:r>
            <a:r>
              <a:rPr lang="ru-RU" sz="2800" dirty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и иные стимулирующие выплаты, предусмотренные коллективным договором и (или) локальными нормативными актами </a:t>
            </a:r>
            <a:r>
              <a:rPr lang="ru-RU" sz="2800" dirty="0" smtClean="0">
                <a:solidFill>
                  <a:schemeClr val="dk1"/>
                </a:solidFill>
                <a:latin typeface="Arial Black" panose="020B0A04020102020204" pitchFamily="34" charset="0"/>
                <a:cs typeface="Times New Roman" pitchFamily="18" charset="0"/>
              </a:rPr>
              <a:t>учреждения (п. 22 приложения № 3 приказа ДЗМ № 531).</a:t>
            </a:r>
            <a:endParaRPr lang="ru-RU" sz="28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30089" y="1195999"/>
            <a:ext cx="11855965" cy="462537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rmAutofit fontScale="62500" lnSpcReduction="20000"/>
          </a:bodyPr>
          <a:lstStyle/>
          <a:p>
            <a:pPr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Премиальные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выплаты могут производиться </a:t>
            </a:r>
            <a:r>
              <a:rPr lang="ru-RU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 наличии экономии фонда оплаты труда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и </a:t>
            </a:r>
            <a:r>
              <a:rPr lang="ru-RU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соответствии с локальными нормативными актами учреждения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периодические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по итогам работы за период (месяц, квартал, полугодие, 9 месяцев, год);</a:t>
            </a:r>
          </a:p>
          <a:p>
            <a:pPr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разовые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за выполнение особо важных, срочных и ответственных поручений, за подготовку и проведение важных мероприятий, связанных с основной деятельностью учреждения, а также мероприятий, направленных на повышение авторитета и имиджа учреждения среди населения, за номинацию на профессиональную премию и иные.</a:t>
            </a:r>
          </a:p>
          <a:p>
            <a:pPr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условия и размеры иных стимулирующих выплат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самостоятельно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устанавливаются в коллективном договоре и (или) локальных нормативных актах учреждения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учетом мнения выборного профсоюзного органа (представительного органа работников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370756" y="64293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/>
              <a:t>45</a:t>
            </a:fld>
            <a:endParaRPr lang="ru-RU" dirty="0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30089" y="6176963"/>
            <a:ext cx="6396038" cy="61753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99" y="5957533"/>
              <a:ext cx="4759593" cy="712107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9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3022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9" name="Прямоугольник 8"/>
          <p:cNvSpPr/>
          <p:nvPr/>
        </p:nvSpPr>
        <p:spPr>
          <a:xfrm>
            <a:off x="4762123" y="5042781"/>
            <a:ext cx="7351833" cy="181522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indent="0" algn="just">
              <a:lnSpc>
                <a:spcPct val="160000"/>
              </a:lnSpc>
              <a:spcAft>
                <a:spcPts val="0"/>
              </a:spcAft>
              <a:buNone/>
            </a:pP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Премии и иные стимулирующие выплаты входят в систему оплаты труда учреждения и могут выплачиваться при наличии экономии фонда оплаты труда из всех источников финансирования.</a:t>
            </a:r>
            <a:endParaRPr lang="ru-RU" sz="1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16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/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8066" name="Заголовок 1"/>
          <p:cNvSpPr txBox="1">
            <a:spLocks/>
          </p:cNvSpPr>
          <p:nvPr/>
        </p:nvSpPr>
        <p:spPr bwMode="auto">
          <a:xfrm>
            <a:off x="1263650" y="236538"/>
            <a:ext cx="10206038" cy="1479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ru-RU" sz="3200" b="1" dirty="0">
                <a:latin typeface="Calibri Light" pitchFamily="34" charset="0"/>
              </a:rPr>
              <a:t/>
            </a:r>
            <a:br>
              <a:rPr lang="ru-RU" sz="3200" b="1" dirty="0">
                <a:latin typeface="Calibri Light" pitchFamily="34" charset="0"/>
              </a:rPr>
            </a:br>
            <a:r>
              <a:rPr lang="ru-RU" sz="2600" b="1" dirty="0">
                <a:latin typeface="Arial Black" pitchFamily="34" charset="0"/>
              </a:rPr>
              <a:t>При разработке раздела о премировании Положения об оплате труда или отдельного Положения о премировании необходимо учитывать следующие критерии:</a:t>
            </a:r>
            <a:br>
              <a:rPr lang="ru-RU" sz="2600" b="1" dirty="0">
                <a:latin typeface="Arial Black" pitchFamily="34" charset="0"/>
              </a:rPr>
            </a:br>
            <a:endParaRPr lang="ru-RU" sz="2600" b="1" dirty="0">
              <a:latin typeface="Arial Black" pitchFamily="34" charset="0"/>
            </a:endParaRPr>
          </a:p>
        </p:txBody>
      </p:sp>
      <p:grpSp>
        <p:nvGrpSpPr>
          <p:cNvPr id="88067" name="Группа 27"/>
          <p:cNvGrpSpPr>
            <a:grpSpLocks/>
          </p:cNvGrpSpPr>
          <p:nvPr/>
        </p:nvGrpSpPr>
        <p:grpSpPr bwMode="auto">
          <a:xfrm>
            <a:off x="1898650" y="5075238"/>
            <a:ext cx="9093200" cy="960437"/>
            <a:chOff x="2052540" y="3674870"/>
            <a:chExt cx="7309713" cy="960023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29" name="Пятиугольник 28"/>
            <p:cNvSpPr/>
            <p:nvPr/>
          </p:nvSpPr>
          <p:spPr>
            <a:xfrm rot="10800000">
              <a:off x="2052540" y="3674870"/>
              <a:ext cx="7309713" cy="960023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0" name="Пятиугольник 4"/>
            <p:cNvSpPr/>
            <p:nvPr/>
          </p:nvSpPr>
          <p:spPr>
            <a:xfrm rot="21600000">
              <a:off x="2292454" y="3674870"/>
              <a:ext cx="7069799" cy="960023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1907" tIns="83820" rIns="156464" bIns="83820" spcCol="1270" anchor="ctr"/>
            <a:lstStyle/>
            <a:p>
              <a:pPr algn="ctr" defTabSz="9779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2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 и условия депремирования (перечень производственных упущений и показателей уменьшающих размер премии).</a:t>
              </a:r>
            </a:p>
          </p:txBody>
        </p:sp>
      </p:grpSp>
      <p:grpSp>
        <p:nvGrpSpPr>
          <p:cNvPr id="88068" name="Группа 30"/>
          <p:cNvGrpSpPr>
            <a:grpSpLocks/>
          </p:cNvGrpSpPr>
          <p:nvPr/>
        </p:nvGrpSpPr>
        <p:grpSpPr bwMode="auto">
          <a:xfrm>
            <a:off x="1835150" y="4421188"/>
            <a:ext cx="9156700" cy="539750"/>
            <a:chOff x="2023666" y="2941060"/>
            <a:chExt cx="7309713" cy="539757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2" name="Пятиугольник 31"/>
            <p:cNvSpPr/>
            <p:nvPr/>
          </p:nvSpPr>
          <p:spPr>
            <a:xfrm rot="10800000">
              <a:off x="2023666" y="2941060"/>
              <a:ext cx="7309713" cy="539757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3" name="Пятиугольник 4"/>
            <p:cNvSpPr/>
            <p:nvPr/>
          </p:nvSpPr>
          <p:spPr>
            <a:xfrm rot="21600000">
              <a:off x="2157998" y="2941060"/>
              <a:ext cx="7175381" cy="539757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1907" tIns="99060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Источники выплаты премий;</a:t>
              </a:r>
            </a:p>
          </p:txBody>
        </p:sp>
      </p:grpSp>
      <p:grpSp>
        <p:nvGrpSpPr>
          <p:cNvPr id="88069" name="Группа 33"/>
          <p:cNvGrpSpPr>
            <a:grpSpLocks/>
          </p:cNvGrpSpPr>
          <p:nvPr/>
        </p:nvGrpSpPr>
        <p:grpSpPr bwMode="auto">
          <a:xfrm>
            <a:off x="1835150" y="3473450"/>
            <a:ext cx="9156700" cy="792163"/>
            <a:chOff x="2050776" y="1898038"/>
            <a:chExt cx="7309713" cy="791250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35" name="Пятиугольник 34"/>
            <p:cNvSpPr/>
            <p:nvPr/>
          </p:nvSpPr>
          <p:spPr>
            <a:xfrm rot="10800000">
              <a:off x="2050776" y="1959880"/>
              <a:ext cx="7309713" cy="729408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36" name="Пятиугольник 4"/>
            <p:cNvSpPr/>
            <p:nvPr/>
          </p:nvSpPr>
          <p:spPr>
            <a:xfrm>
              <a:off x="2206653" y="1898038"/>
              <a:ext cx="7127224" cy="729408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1907" tIns="99060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Периодичность премирования (ежемесячно, ежеквартально, по итогам года и т. д.);</a:t>
              </a:r>
            </a:p>
          </p:txBody>
        </p:sp>
      </p:grpSp>
      <p:grpSp>
        <p:nvGrpSpPr>
          <p:cNvPr id="88070" name="Группа 39"/>
          <p:cNvGrpSpPr>
            <a:grpSpLocks/>
          </p:cNvGrpSpPr>
          <p:nvPr/>
        </p:nvGrpSpPr>
        <p:grpSpPr bwMode="auto">
          <a:xfrm>
            <a:off x="1808163" y="2724150"/>
            <a:ext cx="9197975" cy="738188"/>
            <a:chOff x="1996556" y="950135"/>
            <a:chExt cx="7336823" cy="737962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1" name="Пятиугольник 40"/>
            <p:cNvSpPr/>
            <p:nvPr/>
          </p:nvSpPr>
          <p:spPr>
            <a:xfrm rot="10800000">
              <a:off x="1996556" y="958071"/>
              <a:ext cx="7310231" cy="730026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2" name="Пятиугольник 4"/>
            <p:cNvSpPr/>
            <p:nvPr/>
          </p:nvSpPr>
          <p:spPr>
            <a:xfrm rot="21600000">
              <a:off x="2206758" y="950135"/>
              <a:ext cx="7126621" cy="730026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1907" tIns="99060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Условия премирования</a:t>
              </a:r>
              <a:r>
                <a:rPr lang="ru-RU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88071" name="Группа 42"/>
          <p:cNvGrpSpPr>
            <a:grpSpLocks/>
          </p:cNvGrpSpPr>
          <p:nvPr/>
        </p:nvGrpSpPr>
        <p:grpSpPr bwMode="auto">
          <a:xfrm>
            <a:off x="1835150" y="1866900"/>
            <a:ext cx="9183688" cy="728663"/>
            <a:chOff x="2023666" y="2231"/>
            <a:chExt cx="7309713" cy="729994"/>
          </a:xfrm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</p:grpSpPr>
        <p:sp>
          <p:nvSpPr>
            <p:cNvPr id="44" name="Пятиугольник 43"/>
            <p:cNvSpPr/>
            <p:nvPr/>
          </p:nvSpPr>
          <p:spPr>
            <a:xfrm rot="10800000">
              <a:off x="2023666" y="2231"/>
              <a:ext cx="7309713" cy="729994"/>
            </a:xfrm>
            <a:prstGeom prst="homePlate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</p:sp>
        <p:sp>
          <p:nvSpPr>
            <p:cNvPr id="45" name="Пятиугольник 4"/>
            <p:cNvSpPr/>
            <p:nvPr/>
          </p:nvSpPr>
          <p:spPr>
            <a:xfrm rot="21600000">
              <a:off x="2205619" y="2231"/>
              <a:ext cx="7127760" cy="729994"/>
            </a:xfrm>
            <a:prstGeom prst="rect">
              <a:avLst/>
            </a:prstGeom>
            <a:ln>
              <a:noFill/>
            </a:ln>
            <a:effectLst>
              <a:outerShdw blurRad="107950" dist="12700" dir="5400000" algn="ctr">
                <a:srgbClr val="000000"/>
              </a:outerShdw>
            </a:effectLst>
            <a:sp3d contourW="44450" prstMaterial="matte">
              <a:bevelT w="63500" h="63500" prst="artDeco"/>
              <a:contourClr>
                <a:srgbClr val="FFFFFF"/>
              </a:contourClr>
            </a:sp3d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lIns="321907" tIns="99060" rIns="184912" bIns="99060" spcCol="1270" anchor="ctr"/>
            <a:lstStyle/>
            <a:p>
              <a:pPr algn="ctr" defTabSz="11557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2600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Показатели  премирования</a:t>
              </a:r>
              <a:r>
                <a:rPr lang="ru-RU" sz="2600" b="1" dirty="0">
                  <a:solidFill>
                    <a:schemeClr val="tx1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;</a:t>
              </a:r>
            </a:p>
          </p:txBody>
        </p:sp>
      </p:grpSp>
      <p:grpSp>
        <p:nvGrpSpPr>
          <p:cNvPr id="88072" name="Группа 25"/>
          <p:cNvGrpSpPr>
            <a:grpSpLocks/>
          </p:cNvGrpSpPr>
          <p:nvPr/>
        </p:nvGrpSpPr>
        <p:grpSpPr bwMode="auto">
          <a:xfrm>
            <a:off x="249967" y="6149974"/>
            <a:ext cx="10461625" cy="784225"/>
            <a:chOff x="1220935" y="6014963"/>
            <a:chExt cx="10462133" cy="784474"/>
          </a:xfrm>
        </p:grpSpPr>
        <p:sp>
          <p:nvSpPr>
            <p:cNvPr id="27" name="Подзаголовок 2"/>
            <p:cNvSpPr txBox="1">
              <a:spLocks/>
            </p:cNvSpPr>
            <p:nvPr/>
          </p:nvSpPr>
          <p:spPr>
            <a:xfrm>
              <a:off x="2167131" y="6086424"/>
              <a:ext cx="9515937" cy="713013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2000" dirty="0" smtClean="0"/>
                <a:t>Региональная общественная организация</a:t>
              </a:r>
            </a:p>
            <a:p>
              <a:pPr marL="0" indent="0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2500" b="1" dirty="0" smtClean="0"/>
                <a:t>Профсоюз работников </a:t>
              </a:r>
              <a:r>
                <a:rPr lang="ru-RU" sz="2500" b="1" i="1" dirty="0" smtClean="0"/>
                <a:t> </a:t>
              </a:r>
              <a:r>
                <a:rPr lang="ru-RU" sz="2500" b="1" dirty="0" smtClean="0"/>
                <a:t>здравоохранения г. Москвы</a:t>
              </a:r>
              <a:r>
                <a:rPr lang="ru-RU" sz="2300" b="1" dirty="0" smtClean="0"/>
                <a:t>				</a:t>
              </a:r>
              <a:r>
                <a:rPr lang="ru-RU" sz="2400" b="1" i="1" dirty="0" smtClean="0"/>
                <a:t> </a:t>
              </a:r>
              <a:endParaRPr lang="ru-RU" sz="2300" b="1" dirty="0" smtClean="0"/>
            </a:p>
          </p:txBody>
        </p:sp>
        <p:pic>
          <p:nvPicPr>
            <p:cNvPr id="88075" name="Рисунок 36"/>
            <p:cNvPicPr>
              <a:picLocks noChangeAspect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1220935" y="6087166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38" name="Прямая соединительная линия 37"/>
            <p:cNvCxnSpPr/>
            <p:nvPr/>
          </p:nvCxnSpPr>
          <p:spPr>
            <a:xfrm>
              <a:off x="1220935" y="6014963"/>
              <a:ext cx="10403393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7F543FE-DD72-4711-B15E-FE1F92404506}" type="slidenum">
              <a:rPr lang="ru-RU"/>
              <a:pPr>
                <a:defRPr/>
              </a:pPr>
              <a:t>46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371162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880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880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880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880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2" dur="500"/>
                                        <p:tgtEl>
                                          <p:spTgt spid="880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0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880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8066" grpId="0"/>
    </p:bld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25146" y="365125"/>
            <a:ext cx="10651524" cy="1325563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Действие </a:t>
            </a:r>
            <a:r>
              <a:rPr lang="ru-RU" sz="3200" b="1" dirty="0">
                <a:solidFill>
                  <a:srgbClr val="000000"/>
                </a:solidFill>
                <a:latin typeface="Arial Black" panose="020B0A04020102020204" pitchFamily="34" charset="0"/>
              </a:rPr>
              <a:t>трудового законодательства и иных актов, содержащих нормы трудового права, во </a:t>
            </a:r>
            <a:r>
              <a:rPr lang="ru-RU" sz="3200" b="1" dirty="0" smtClean="0">
                <a:solidFill>
                  <a:srgbClr val="000000"/>
                </a:solidFill>
                <a:latin typeface="Arial Black" panose="020B0A04020102020204" pitchFamily="34" charset="0"/>
              </a:rPr>
              <a:t>времени (ст. 12 ТК РФ)</a:t>
            </a:r>
            <a:endParaRPr lang="ru-RU" sz="3200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415" y="1825624"/>
            <a:ext cx="11541211" cy="4530725"/>
          </a:xfrm>
        </p:spPr>
        <p:txBody>
          <a:bodyPr>
            <a:normAutofit lnSpcReduction="10000"/>
          </a:bodyPr>
          <a:lstStyle/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Закон или иной нормативный правовой акт, содержащий нормы трудового права, 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не имеет обратной силы 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 </a:t>
            </a:r>
            <a:r>
              <a:rPr lang="ru-RU" u="sng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применяется к отношениям, возникшим после введения его в действие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>
              <a:lnSpc>
                <a:spcPct val="150000"/>
              </a:lnSpc>
            </a:pP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Действие закона или иного нормативного правового акта, содержащего нормы трудового права, распространяется на отношения, возникшие до введения его в действие, лишь в случаях, прямо предусмотренных этим актом.</a:t>
            </a:r>
          </a:p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47</a:t>
            </a:fld>
            <a:endParaRPr lang="ru-RU"/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9" name="Рисунок 8"/>
          <p:cNvPicPr>
            <a:picLocks noChangeAspect="1"/>
          </p:cNvPicPr>
          <p:nvPr/>
        </p:nvPicPr>
        <p:blipFill>
          <a:blip r:embed="rId4" cstate="print">
            <a:extLst/>
          </a:blip>
          <a:stretch>
            <a:fillRect/>
          </a:stretch>
        </p:blipFill>
        <p:spPr>
          <a:xfrm flipH="1">
            <a:off x="249967" y="255319"/>
            <a:ext cx="1068191" cy="152210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</p:spTree>
    <p:extLst>
      <p:ext uri="{BB962C8B-B14F-4D97-AF65-F5344CB8AC3E}">
        <p14:creationId xmlns:p14="http://schemas.microsoft.com/office/powerpoint/2010/main" val="15483955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3497" y="156896"/>
            <a:ext cx="11785158" cy="905127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</a:rPr>
              <a:t>Государственная политика в области регулирования трудовых отношений</a:t>
            </a:r>
            <a:endParaRPr lang="ru-RU" b="1" dirty="0">
              <a:latin typeface="Arial Black" panose="020B0A04020102020204" pitchFamily="34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860888" y="3512791"/>
            <a:ext cx="3177767" cy="1674845"/>
          </a:xfrm>
          <a:ln w="38100">
            <a:solidFill>
              <a:srgbClr val="FF0000"/>
            </a:solidFill>
          </a:ln>
        </p:spPr>
        <p:txBody>
          <a:bodyPr anchor="ctr">
            <a:normAutofit fontScale="62500" lnSpcReduction="20000"/>
          </a:bodyPr>
          <a:lstStyle/>
          <a:p>
            <a:pPr marL="0" indent="0" algn="ctr">
              <a:spcAft>
                <a:spcPts val="792"/>
              </a:spcAft>
              <a:buNone/>
            </a:pPr>
            <a:r>
              <a:rPr lang="ru-RU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СОЦИАЛЬНОЕ ПАРТНЕРСТВО – Коллективный договор, как инструмент реализации возможности установления дополнительных условий на уровне организации (в части оплаты труда)</a:t>
            </a:r>
            <a:endParaRPr lang="ru-RU" b="1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48</a:t>
            </a:fld>
            <a:endParaRPr lang="ru-RU"/>
          </a:p>
        </p:txBody>
      </p:sp>
      <p:sp>
        <p:nvSpPr>
          <p:cNvPr id="6" name="Овал 5"/>
          <p:cNvSpPr/>
          <p:nvPr/>
        </p:nvSpPr>
        <p:spPr>
          <a:xfrm>
            <a:off x="3521798" y="2156859"/>
            <a:ext cx="3938258" cy="1083929"/>
          </a:xfrm>
          <a:prstGeom prst="ellipse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РАБОТНИКИ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7" name="Овал 6"/>
          <p:cNvSpPr/>
          <p:nvPr/>
        </p:nvSpPr>
        <p:spPr>
          <a:xfrm>
            <a:off x="3418060" y="5359651"/>
            <a:ext cx="3874883" cy="1037439"/>
          </a:xfrm>
          <a:prstGeom prst="ellipse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РАБОТОДАТЕЛИ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56774" y="3512791"/>
            <a:ext cx="3585172" cy="196460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ГОСУДАРСТВО</a:t>
            </a:r>
          </a:p>
          <a:p>
            <a:pPr algn="ctr"/>
            <a:r>
              <a:rPr lang="en-US" sz="24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(MIN)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9" name="Выноска со стрелкой вниз 8"/>
          <p:cNvSpPr/>
          <p:nvPr/>
        </p:nvSpPr>
        <p:spPr>
          <a:xfrm>
            <a:off x="371192" y="1150884"/>
            <a:ext cx="10302844" cy="980084"/>
          </a:xfrm>
          <a:prstGeom prst="downArrow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800" b="1" dirty="0">
                <a:solidFill>
                  <a:schemeClr val="bg1"/>
                </a:solidFill>
                <a:latin typeface="Times New Roman" panose="02020603050405020304" pitchFamily="18" charset="0"/>
              </a:rPr>
              <a:t>Взаимодействие основных социальных групп </a:t>
            </a:r>
            <a:r>
              <a:rPr lang="ru-RU" sz="2800" b="1" dirty="0" smtClean="0">
                <a:solidFill>
                  <a:schemeClr val="bg1"/>
                </a:solidFill>
                <a:latin typeface="Times New Roman" panose="02020603050405020304" pitchFamily="18" charset="0"/>
              </a:rPr>
              <a:t>общества</a:t>
            </a:r>
            <a:endParaRPr lang="ru-RU" sz="2800" b="1" dirty="0">
              <a:solidFill>
                <a:schemeClr val="bg1"/>
              </a:solidFill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>
            <a:off x="7106970" y="2328898"/>
            <a:ext cx="1466661" cy="3820562"/>
          </a:xfrm>
          <a:prstGeom prst="rightBrac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1" name="Группа 10"/>
          <p:cNvGrpSpPr/>
          <p:nvPr/>
        </p:nvGrpSpPr>
        <p:grpSpPr>
          <a:xfrm>
            <a:off x="56774" y="6496054"/>
            <a:ext cx="5846085" cy="361945"/>
            <a:chOff x="1155032" y="5934866"/>
            <a:chExt cx="7499767" cy="734774"/>
          </a:xfrm>
        </p:grpSpPr>
        <p:sp>
          <p:nvSpPr>
            <p:cNvPr id="12" name="Подзаголовок 2"/>
            <p:cNvSpPr txBox="1">
              <a:spLocks/>
            </p:cNvSpPr>
            <p:nvPr/>
          </p:nvSpPr>
          <p:spPr>
            <a:xfrm>
              <a:off x="1223857" y="5957369"/>
              <a:ext cx="7430942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4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14" name="Прямая соединительная линия 13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3074" name="Picture 2" descr="http://wminternet.ru/wp-content/uploads/2015/03/hands-1024x580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7758" y="3331316"/>
            <a:ext cx="3406337" cy="19293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37533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2000" fill="hold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 animBg="1"/>
      <p:bldP spid="10" grpId="0" animBg="1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599966" y="1144368"/>
            <a:ext cx="4374293" cy="942289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Вопрос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49</a:t>
            </a:fld>
            <a:endParaRPr lang="ru-RU"/>
          </a:p>
        </p:txBody>
      </p:sp>
      <p:pic>
        <p:nvPicPr>
          <p:cNvPr id="1026" name="Picture 2" descr="http://www.rabota-naiti.ru/karera/wp-content/uploads/2016/03/questions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001" y="131805"/>
            <a:ext cx="5157329" cy="313037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Объект 2"/>
          <p:cNvSpPr txBox="1">
            <a:spLocks/>
          </p:cNvSpPr>
          <p:nvPr/>
        </p:nvSpPr>
        <p:spPr>
          <a:xfrm>
            <a:off x="933880" y="4408479"/>
            <a:ext cx="4912734" cy="898397"/>
          </a:xfrm>
          <a:prstGeom prst="rect">
            <a:avLst/>
          </a:prstGeo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ru-RU" sz="6600" b="1" dirty="0" smtClean="0">
                <a:ln w="12700">
                  <a:solidFill>
                    <a:schemeClr val="tx2">
                      <a:lumMod val="75000"/>
                    </a:schemeClr>
                  </a:solidFill>
                  <a:prstDash val="solid"/>
                </a:ln>
                <a:pattFill prst="dkUpDiag">
                  <a:fgClr>
                    <a:schemeClr val="tx2"/>
                  </a:fgClr>
                  <a:bgClr>
                    <a:schemeClr val="tx2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tx2">
                      <a:lumMod val="75000"/>
                    </a:schemeClr>
                  </a:outerShdw>
                </a:effectLst>
                <a:latin typeface="Arial Black" panose="020B0A04020102020204" pitchFamily="34" charset="0"/>
              </a:rPr>
              <a:t>Ответ</a:t>
            </a:r>
            <a:endParaRPr lang="ru-RU" sz="6600" b="1" dirty="0">
              <a:ln w="12700">
                <a:solidFill>
                  <a:schemeClr val="tx2">
                    <a:lumMod val="75000"/>
                  </a:schemeClr>
                </a:solidFill>
                <a:prstDash val="solid"/>
              </a:ln>
              <a:pattFill prst="dkUpDiag">
                <a:fgClr>
                  <a:schemeClr val="tx2"/>
                </a:fgClr>
                <a:bgClr>
                  <a:schemeClr val="tx2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tx2">
                    <a:lumMod val="75000"/>
                  </a:schemeClr>
                </a:outerShdw>
              </a:effectLst>
              <a:latin typeface="Arial Black" panose="020B0A04020102020204" pitchFamily="34" charset="0"/>
            </a:endParaRPr>
          </a:p>
        </p:txBody>
      </p:sp>
      <p:pic>
        <p:nvPicPr>
          <p:cNvPr id="1028" name="Picture 4" descr="http://img.automan.kz/7127/712795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3043" y="3276979"/>
            <a:ext cx="4428140" cy="31613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9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10"/>
            <p:cNvPicPr>
              <a:picLocks noChangeAspect="1"/>
            </p:cNvPicPr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13" name="Picture 2" descr="http://deti.cherlib.ru/content/images/upload/images/question_marks_bubbling_hg_clr.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92908" y="473575"/>
            <a:ext cx="1546227" cy="17083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0" name="Picture 2" descr="http://www.playcast.ru/uploads/2016/03/25/17982172.gif"/>
          <p:cNvPicPr>
            <a:picLocks noChangeAspect="1" noChangeArrowheads="1" noCrop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8786" y="4199666"/>
            <a:ext cx="1219200" cy="12192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72830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5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4" dur="20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71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548" y="103696"/>
            <a:ext cx="11887200" cy="678730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</a:rPr>
              <a:t>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 Black" panose="020B0A04020102020204" pitchFamily="34" charset="0"/>
              </a:rPr>
              <a:t>Федеральный закон от 03.07.2016 года № 272-ФЗ</a:t>
            </a: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 Black" panose="020B0A04020102020204" pitchFamily="34" charset="0"/>
            </a:endParaRPr>
          </a:p>
        </p:txBody>
      </p:sp>
      <p:graphicFrame>
        <p:nvGraphicFramePr>
          <p:cNvPr id="7" name="Объект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22097392"/>
              </p:ext>
            </p:extLst>
          </p:nvPr>
        </p:nvGraphicFramePr>
        <p:xfrm>
          <a:off x="263951" y="782427"/>
          <a:ext cx="11745797" cy="59390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F6B297-288C-4E28-98BC-725AA6972872}" type="slidenum">
              <a:rPr lang="ru-RU"/>
              <a:pPr>
                <a:defRPr/>
              </a:pPr>
              <a:t>5</a:t>
            </a:fld>
            <a:endParaRPr lang="ru-RU"/>
          </a:p>
        </p:txBody>
      </p:sp>
      <p:sp>
        <p:nvSpPr>
          <p:cNvPr id="70660" name="Прямоугольник 4"/>
          <p:cNvSpPr>
            <a:spLocks noChangeArrowheads="1"/>
          </p:cNvSpPr>
          <p:nvPr/>
        </p:nvSpPr>
        <p:spPr bwMode="auto">
          <a:xfrm>
            <a:off x="771525" y="996950"/>
            <a:ext cx="1058227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>
                <a:latin typeface="Calibri" pitchFamily="34" charset="0"/>
              </a:rPr>
              <a:t/>
            </a:r>
            <a:br>
              <a:rPr lang="ru-RU">
                <a:latin typeface="Calibri" pitchFamily="34" charset="0"/>
              </a:rPr>
            </a:br>
            <a:endParaRPr lang="ru-RU">
              <a:latin typeface="Calibri" pitchFamily="34" charset="0"/>
            </a:endParaRPr>
          </a:p>
        </p:txBody>
      </p:sp>
      <p:grpSp>
        <p:nvGrpSpPr>
          <p:cNvPr id="9" name="Группа 8"/>
          <p:cNvGrpSpPr>
            <a:grpSpLocks/>
          </p:cNvGrpSpPr>
          <p:nvPr/>
        </p:nvGrpSpPr>
        <p:grpSpPr bwMode="auto">
          <a:xfrm>
            <a:off x="381000" y="6174556"/>
            <a:ext cx="6397625" cy="556443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925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1" name="Рисунок 6"/>
            <p:cNvPicPr>
              <a:picLocks noChangeAspect="1"/>
            </p:cNvPicPr>
            <p:nvPr/>
          </p:nvPicPr>
          <p:blipFill>
            <a:blip r:embed="rId8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769111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851" y="128279"/>
            <a:ext cx="10094613" cy="19163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Работодатель установил работнику предельный размер заработной платы. Насколько это правомерно?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" y="2107893"/>
            <a:ext cx="11760449" cy="39760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Заработная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плата каждого работника зависит от его квалификации, сложности выполняемой работы, количества и качества затраченного труда и максимальным размером не ограничивается, за исключением случаев, предусмотренных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Трудовым Кодексом РФ.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Запрещается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какая бы то ни было дискриминация при установлении и изменении условий оплаты труда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50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</a:t>
              </a:r>
              <a:r>
                <a:rPr lang="ru-RU" sz="1200" dirty="0" smtClean="0">
                  <a:solidFill>
                    <a:srgbClr val="5B9BD5">
                      <a:lumMod val="75000"/>
                    </a:srgb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MEDPROFSOUZ.RU</a:t>
              </a:r>
              <a:endParaRPr lang="ru-RU" sz="1200" b="1" i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graphnet.ru/images/635439_galochka-gi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33497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470780" y="4399984"/>
            <a:ext cx="11208190" cy="137612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anose="020B0A04020102020204" pitchFamily="34" charset="0"/>
              </a:rPr>
              <a:t>Статья 132 Трудового кодекса Российской Федерации «Оплата по труду»;</a:t>
            </a:r>
          </a:p>
          <a:p>
            <a:pPr marL="285750" indent="-285750" algn="just">
              <a:buFont typeface="Wingdings" panose="05000000000000000000" pitchFamily="2" charset="2"/>
              <a:buChar char="Ø"/>
            </a:pPr>
            <a:r>
              <a:rPr lang="ru-RU" dirty="0" smtClean="0">
                <a:latin typeface="Arial Black" panose="020B0A04020102020204" pitchFamily="34" charset="0"/>
              </a:rPr>
              <a:t>Подпункт «г)» Пункта </a:t>
            </a:r>
            <a:r>
              <a:rPr lang="ru-RU" dirty="0">
                <a:latin typeface="Arial Black" panose="020B0A04020102020204" pitchFamily="34" charset="0"/>
              </a:rPr>
              <a:t>4 </a:t>
            </a:r>
            <a:r>
              <a:rPr lang="ru-RU" dirty="0" smtClean="0">
                <a:latin typeface="Arial Black" panose="020B0A04020102020204" pitchFamily="34" charset="0"/>
              </a:rPr>
              <a:t>Раздела </a:t>
            </a:r>
            <a:r>
              <a:rPr lang="en-US" dirty="0" smtClean="0">
                <a:latin typeface="Arial Black" panose="020B0A04020102020204" pitchFamily="34" charset="0"/>
              </a:rPr>
              <a:t>II </a:t>
            </a:r>
            <a:r>
              <a:rPr lang="ru-RU" dirty="0" smtClean="0">
                <a:latin typeface="Arial Black" panose="020B0A04020102020204" pitchFamily="34" charset="0"/>
              </a:rPr>
              <a:t>Единых рекомендаций </a:t>
            </a:r>
            <a:r>
              <a:rPr lang="ru-RU" dirty="0">
                <a:latin typeface="Arial Black" panose="020B0A04020102020204" pitchFamily="34" charset="0"/>
              </a:rPr>
              <a:t>по установлению на федеральном, региональном и местном уровнях систем оплаты труда работников государственных и муниципальных учреждений на 2017 год</a:t>
            </a:r>
          </a:p>
        </p:txBody>
      </p:sp>
      <p:pic>
        <p:nvPicPr>
          <p:cNvPr id="1028" name="Picture 4" descr="https://qna.center/storage/photos/1slav/4289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" y="128279"/>
            <a:ext cx="1769569" cy="19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789412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11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851" y="128279"/>
            <a:ext cx="10094613" cy="19163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Как устанавливается должностной оклад?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" y="2107893"/>
            <a:ext cx="11760449" cy="39760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*Повышающий коэффициент выражается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процентах или долях от минимального должностного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оклада и устанавливается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 профессиональной квалификационной группе в зависимости от принадлежности к квалификационному уровню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51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</a:t>
              </a:r>
              <a:r>
                <a:rPr lang="ru-RU" sz="1200" dirty="0" smtClean="0">
                  <a:solidFill>
                    <a:srgbClr val="5B9BD5">
                      <a:lumMod val="75000"/>
                    </a:srgb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MEDPROFSOUZ.RU</a:t>
              </a:r>
              <a:endParaRPr lang="ru-RU" sz="1200" b="1" i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graphnet.ru/images/635439_galochka-gi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33497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1641689" y="2230311"/>
            <a:ext cx="3385996" cy="127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Минимальный должностной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оклад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профессиональным </a:t>
            </a:r>
          </a:p>
          <a:p>
            <a:pPr algn="just"/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квалификационным группам</a:t>
            </a:r>
            <a:endParaRPr lang="ru-RU" dirty="0"/>
          </a:p>
        </p:txBody>
      </p:sp>
      <p:sp>
        <p:nvSpPr>
          <p:cNvPr id="12" name="Прямоугольник 11"/>
          <p:cNvSpPr/>
          <p:nvPr/>
        </p:nvSpPr>
        <p:spPr>
          <a:xfrm>
            <a:off x="6787076" y="2230311"/>
            <a:ext cx="3385996" cy="127653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Повышающий коэффициент*</a:t>
            </a:r>
            <a:endParaRPr lang="ru-RU" dirty="0"/>
          </a:p>
        </p:txBody>
      </p:sp>
      <p:sp>
        <p:nvSpPr>
          <p:cNvPr id="10" name="Умножение 9"/>
          <p:cNvSpPr/>
          <p:nvPr/>
        </p:nvSpPr>
        <p:spPr>
          <a:xfrm>
            <a:off x="5342360" y="2420475"/>
            <a:ext cx="940745" cy="896209"/>
          </a:xfrm>
          <a:prstGeom prst="mathMultiply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Picture 4" descr="https://qna.center/storage/photos/1slav/4289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" y="128279"/>
            <a:ext cx="1769569" cy="19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19048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40" dur="2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  <p:bldP spid="9" grpId="0" animBg="1"/>
      <p:bldP spid="12" grpId="0" animBg="1"/>
      <p:bldP spid="10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839" y="128279"/>
            <a:ext cx="10266626" cy="13293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Возможно ли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увеличение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должностного оклада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врачу при наличии квалификационной категории, полученной 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на </a:t>
            </a:r>
            <a:r>
              <a:rPr lang="ru-RU" sz="2400" b="1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Украине, в Молдове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?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" y="1457608"/>
            <a:ext cx="11760449" cy="4626321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ДЗМ от 26.12.2016г. № 1033 «О внесении изменений в приказ Департамента здравоохранения города Москвы от 09.06.2012г. № 531» увеличение оклада за наличие квалификационной категории не предусмотрено, но может быть установлена соответствующая стимулирующая выплата (п.11 Приложения 3 Приказа ДЗМ от 26.12.2016г. № 1033).</a:t>
            </a:r>
          </a:p>
          <a:p>
            <a:pPr algn="just"/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территории Российской Федерации действительны только квалификационные категории медицинских работников, полученные в соответствии с законодательством Российской Федерации. Действующие нормативные правовые акты не предусматривают признание полученных в других государствах квалификационных категорий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Специалисты, прибывшие из других государств, в том числе из Республики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Украина, Молдовы,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могут получить квалификационную категорию в соответствии с приказом Минздрава России от 23.04.2013г №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240н. 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52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</a:t>
              </a:r>
              <a:r>
                <a:rPr lang="ru-RU" sz="1200" dirty="0" smtClean="0">
                  <a:solidFill>
                    <a:srgbClr val="5B9BD5">
                      <a:lumMod val="75000"/>
                    </a:srgb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MEDPROFSOUZ.RU</a:t>
              </a:r>
              <a:endParaRPr lang="ru-RU" sz="1200" b="1" i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graphnet.ru/images/635439_galochka-gi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33497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4535786" y="5694630"/>
            <a:ext cx="6536602" cy="1129037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Особое регулирование установлено в отношении граждан Крыма и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 (Федеральный закон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29.12.2014 N 474-ФЗ "Об особенностях правового регулирования отношений в сферах охраны здоровья и обращения лекарственных средств на территориях Республики Крым и города федерального значения </a:t>
            </a: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Севастополя«)</a:t>
            </a: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4" descr="https://qna.center/storage/photos/1slav/4289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7" y="128279"/>
            <a:ext cx="1606892" cy="13293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973073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0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  <p:bldP spid="9" grpId="0" animBg="1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5839" y="128279"/>
            <a:ext cx="10266626" cy="1550729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Вопрос: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 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Работник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со средним профессиональным образованием после окончания колледжа работал в организации частной системы здравоохранения. Окончил ВУЗ, получил диплом врача и устроился на работу в </a:t>
            </a:r>
            <a:r>
              <a:rPr lang="ru-RU" sz="20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медицинскую организацию </a:t>
            </a:r>
            <a:r>
              <a:rPr lang="ru-RU" sz="2000" dirty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государственной системы здравоохранения. Возраст до 35 лет. Предусмотрена ли ему выплата, как молодому специалисту?</a:t>
            </a:r>
            <a:endParaRPr lang="ru-RU" sz="2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" y="1679008"/>
            <a:ext cx="11760449" cy="4641443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lvl="0" indent="0" algn="just">
              <a:lnSpc>
                <a:spcPct val="100000"/>
              </a:lnSpc>
              <a:buNone/>
            </a:pP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Ответ: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работнику стимулирующая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выплата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молодому специалисту в медицинских организациях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государственной системы здравоохранения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571500" lvl="0" indent="-342900" algn="just">
              <a:lnSpc>
                <a:spcPct val="100000"/>
              </a:lnSpc>
            </a:pPr>
            <a:r>
              <a:rPr lang="ru-RU" sz="2200" b="1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 </a:t>
            </a:r>
            <a:r>
              <a:rPr lang="ru-RU" sz="220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специалисты -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молодые граждане, </a:t>
            </a:r>
            <a:r>
              <a:rPr lang="ru-RU" sz="2200" b="1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впервые</a:t>
            </a:r>
            <a:r>
              <a:rPr lang="ru-RU" sz="2200" u="sng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поступившие на работу непосредственно после окончания образовательного учреждения </a:t>
            </a:r>
            <a:r>
              <a:rPr lang="ru-RU" sz="2200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высшего профессионального или среднего профессионального образования (независимо от формы получения образования) и работающие по полученной специальности до истечения трехлетнего срока с момента окончания образовательного учреждения (п.6 ст. 1 Закона г. Москвы от 30.09.2009г. № 39</a:t>
            </a:r>
            <a:r>
              <a:rPr lang="ru-RU" sz="2200" dirty="0" smtClean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).</a:t>
            </a:r>
          </a:p>
          <a:p>
            <a:pPr marL="571500" lvl="0" indent="-342900" algn="just">
              <a:lnSpc>
                <a:spcPct val="100000"/>
              </a:lnSpc>
            </a:pP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соответствии с приказом ДЗМ от 26.12.2016г. № 1033 «О внесении изменений в приказ Департамента здравоохранения города Москвы от 09.06.2012г. № 531»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статус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молодого специалиста устанавливается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однократно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действует в течение трех 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лет (п.13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Приложения 3 Приказа ДЗМ от 26.12.2016г. № 1033</a:t>
            </a:r>
            <a:r>
              <a:rPr lang="ru-RU" sz="20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).</a:t>
            </a:r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53</a:t>
            </a:fld>
            <a:endParaRPr lang="ru-RU" dirty="0">
              <a:solidFill>
                <a:prstClr val="black">
                  <a:tint val="75000"/>
                </a:prstClr>
              </a:solidFill>
            </a:endParaRPr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Font typeface="Arial" panose="020B0604020202020204" pitchFamily="34" charset="0"/>
                <a:buNone/>
              </a:pPr>
              <a:r>
                <a:rPr lang="en-US" sz="1800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</a:t>
              </a:r>
              <a:r>
                <a:rPr lang="ru-RU" sz="1200" dirty="0" smtClean="0">
                  <a:solidFill>
                    <a:srgbClr val="5B9BD5">
                      <a:lumMod val="75000"/>
                    </a:srgb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Font typeface="Arial" panose="020B0604020202020204" pitchFamily="34" charset="0"/>
                <a:buNone/>
              </a:pPr>
              <a:r>
                <a:rPr lang="ru-RU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rgbClr val="5B9BD5">
                      <a:lumMod val="75000"/>
                    </a:srgbClr>
                  </a:solidFill>
                </a:rPr>
                <a:t>MEDPROFSOUZ.RU</a:t>
              </a:r>
              <a:endParaRPr lang="ru-RU" sz="1200" b="1" i="1" dirty="0">
                <a:solidFill>
                  <a:srgbClr val="5B9BD5">
                    <a:lumMod val="75000"/>
                  </a:srgb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graphnet.ru/images/635439_galochka-gi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33497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qna.center/storage/photos/1slav/4289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" y="128279"/>
            <a:ext cx="1606893" cy="155072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385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9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851" y="128279"/>
            <a:ext cx="10094613" cy="1916348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Вопрос?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Предусмотрена ли стимулирующая выплата за стаж непрерывной работы в учреждениях здравоохранения врачу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анестезиологу-реаниматологу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, у которого после работы в государственной системе здравоохранения (свыше 5 лет) следовала работа в медицинской организации частной системы здравоохранения (ОАО). Дата приема на работу в </a:t>
            </a:r>
            <a:r>
              <a:rPr lang="ru-RU" sz="2400" dirty="0" smtClean="0">
                <a:solidFill>
                  <a:srgbClr val="000000"/>
                </a:solidFill>
                <a:latin typeface="Times New Roman" panose="02020603050405020304" pitchFamily="18" charset="0"/>
              </a:rPr>
              <a:t>государственную медицинскую организацию -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07.11.2016г.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" y="2107893"/>
            <a:ext cx="11760449" cy="397603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Ответ: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Врачу-анестезиологу-реаниматологу </a:t>
            </a:r>
            <a:r>
              <a:rPr lang="ru-RU" sz="2400" b="1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установлено </a:t>
            </a:r>
            <a:r>
              <a:rPr lang="ru-RU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право на стимулирующую выплату за продолжительность непрерывной работы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учреждениях здравоохранения в размере до 30% от должностного оклада </a:t>
            </a:r>
            <a:r>
              <a:rPr lang="ru-RU" sz="2400" u="sng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даты приема на работу (07.11.2016 г.).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При изменении условий оплаты труда, в связи с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введением в действие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приказа Департамента здравоохранения города Москвы от 26.12.2016г. № 1033 (п.3 приложения 2), ему будет предусмотрена стимулирующая выплата за продолжительность непрерывной работы в учреждениях государственной системы здравоохранения в размере до 15% от должностного оклада. </a:t>
            </a:r>
            <a:endParaRPr lang="ru-RU" sz="2400" dirty="0" smtClean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предстоящих изменениях определенных сторонами трудового договора, а также, о причинах, вызвавших необходимость таких </a:t>
            </a:r>
            <a:r>
              <a:rPr lang="ru-RU" sz="24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изменений, </a:t>
            </a:r>
            <a:r>
              <a:rPr lang="ru-RU" sz="24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работодатель обязан уведомить работника в письменной форме не позднее, чем за 2 месяца. (ст. 74 ТК РФ).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/>
              <a:t>54</a:t>
            </a:fld>
            <a:endParaRPr lang="ru-RU" dirty="0"/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graphnet.ru/images/635439_galochka-gi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33497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qna.center/storage/photos/1slav/4289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" y="128279"/>
            <a:ext cx="1769569" cy="191189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67089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7" dur="2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uiExpand="1" build="p" animBg="1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37851" y="128278"/>
            <a:ext cx="10094613" cy="2180355"/>
          </a:xfr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Вопрос:</a:t>
            </a:r>
            <a:r>
              <a:rPr lang="ru-RU" sz="2400" dirty="0">
                <a:solidFill>
                  <a:srgbClr val="000000"/>
                </a:solidFill>
                <a:latin typeface="Times New Roman" panose="02020603050405020304" pitchFamily="18" charset="0"/>
              </a:rPr>
              <a:t> Будет ли предусмотрена стимулирующая выплата за стаж непрерывной работы в учреждениях здравоохранения медицинскому работнику (например, м/с ФТО), у которого после работы в государственной системе здравоохранения (свыше 5 лет) следовала работа в медицинской организации частной системы здравоохранения (ОАО). Дата приема на работу в учреждение здравоохранения - </a:t>
            </a:r>
            <a:r>
              <a:rPr lang="ru-RU" sz="2400" b="1" dirty="0">
                <a:solidFill>
                  <a:srgbClr val="000000"/>
                </a:solidFill>
                <a:latin typeface="Times New Roman" panose="02020603050405020304" pitchFamily="18" charset="0"/>
              </a:rPr>
              <a:t>09.01.2017г.</a:t>
            </a:r>
            <a:endParaRPr lang="ru-RU" sz="2400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2015" y="2673160"/>
            <a:ext cx="11760449" cy="3054656"/>
          </a:xfrm>
          <a:ln>
            <a:noFill/>
          </a:ln>
          <a:effectLst>
            <a:outerShdw blurRad="107950" dist="12700" dir="5400000" algn="ctr">
              <a:srgbClr val="000000"/>
            </a:outerShdw>
          </a:effectLst>
          <a:scene3d>
            <a:camera prst="orthographicFront">
              <a:rot lat="0" lon="0" rev="0"/>
            </a:camera>
            <a:lightRig rig="soft" dir="t">
              <a:rot lat="0" lon="0" rev="0"/>
            </a:lightRig>
          </a:scene3d>
          <a:sp3d contourW="44450" prstMaterial="matte">
            <a:bevelT w="63500" h="63500" prst="artDeco"/>
            <a:contourClr>
              <a:srgbClr val="FFFFFF"/>
            </a:contourClr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just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Ответ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момента вступления в силу приказа ДЗМ от 26.12.2016г. № 1033 работа в организациях частной системы здравоохранения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учитывается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определении непрерывного стажа работников учреждений государственной системы здравоохранения (п.18 приложения №3 к приказу Департамента здравоохранения города Москвы от 26 декабря 2016 года № 1033).</a:t>
            </a:r>
          </a:p>
          <a:p>
            <a:pPr algn="just"/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данном случае стимулирующая выплата за продолжительность непрерывной работы в учреждениях государственной системы здравоохранения </a:t>
            </a:r>
            <a:r>
              <a:rPr lang="ru-RU" sz="2400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не предусмотрена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9448800" y="6492875"/>
            <a:ext cx="2743200" cy="365125"/>
          </a:xfrm>
        </p:spPr>
        <p:txBody>
          <a:bodyPr/>
          <a:lstStyle/>
          <a:p>
            <a:fld id="{54F3A41F-D75D-48D1-9672-3B7B8AF561EB}" type="slidenum">
              <a:rPr lang="ru-RU" smtClean="0"/>
              <a:t>55</a:t>
            </a:fld>
            <a:endParaRPr lang="ru-RU" dirty="0"/>
          </a:p>
        </p:txBody>
      </p:sp>
      <p:grpSp>
        <p:nvGrpSpPr>
          <p:cNvPr id="5" name="Группа 28"/>
          <p:cNvGrpSpPr/>
          <p:nvPr/>
        </p:nvGrpSpPr>
        <p:grpSpPr>
          <a:xfrm>
            <a:off x="0" y="6356350"/>
            <a:ext cx="5478162" cy="467317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5436414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 fontScale="70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2052" name="Picture 4" descr="http://graphnet.ru/images/635439_galochka-gif.jpg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5650" y="5334973"/>
            <a:ext cx="1276350" cy="16954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s://qna.center/storage/photos/1slav/428989.gif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6" y="128279"/>
            <a:ext cx="1769569" cy="21803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72143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6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5" dur="2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build="p" animBg="1"/>
    </p:bld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0" y="144464"/>
            <a:ext cx="9144000" cy="620241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>
            <a:noAutofit/>
          </a:bodyPr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pPr algn="l"/>
            <a:endParaRPr lang="ru-RU" sz="2300" dirty="0"/>
          </a:p>
        </p:txBody>
      </p:sp>
      <p:sp>
        <p:nvSpPr>
          <p:cNvPr id="22" name="Полилиния 21"/>
          <p:cNvSpPr/>
          <p:nvPr/>
        </p:nvSpPr>
        <p:spPr>
          <a:xfrm>
            <a:off x="2022376" y="2060848"/>
            <a:ext cx="8147248" cy="1799134"/>
          </a:xfrm>
          <a:custGeom>
            <a:avLst/>
            <a:gdLst>
              <a:gd name="connsiteX0" fmla="*/ 0 w 1785286"/>
              <a:gd name="connsiteY0" fmla="*/ 178532 h 1071172"/>
              <a:gd name="connsiteX1" fmla="*/ 52291 w 1785286"/>
              <a:gd name="connsiteY1" fmla="*/ 52291 h 1071172"/>
              <a:gd name="connsiteX2" fmla="*/ 178532 w 1785286"/>
              <a:gd name="connsiteY2" fmla="*/ 0 h 1071172"/>
              <a:gd name="connsiteX3" fmla="*/ 1606754 w 1785286"/>
              <a:gd name="connsiteY3" fmla="*/ 0 h 1071172"/>
              <a:gd name="connsiteX4" fmla="*/ 1732995 w 1785286"/>
              <a:gd name="connsiteY4" fmla="*/ 52291 h 1071172"/>
              <a:gd name="connsiteX5" fmla="*/ 1785286 w 1785286"/>
              <a:gd name="connsiteY5" fmla="*/ 178532 h 1071172"/>
              <a:gd name="connsiteX6" fmla="*/ 1785286 w 1785286"/>
              <a:gd name="connsiteY6" fmla="*/ 892640 h 1071172"/>
              <a:gd name="connsiteX7" fmla="*/ 1732995 w 1785286"/>
              <a:gd name="connsiteY7" fmla="*/ 1018881 h 1071172"/>
              <a:gd name="connsiteX8" fmla="*/ 1606754 w 1785286"/>
              <a:gd name="connsiteY8" fmla="*/ 1071172 h 1071172"/>
              <a:gd name="connsiteX9" fmla="*/ 178532 w 1785286"/>
              <a:gd name="connsiteY9" fmla="*/ 1071172 h 1071172"/>
              <a:gd name="connsiteX10" fmla="*/ 52291 w 1785286"/>
              <a:gd name="connsiteY10" fmla="*/ 1018881 h 1071172"/>
              <a:gd name="connsiteX11" fmla="*/ 0 w 1785286"/>
              <a:gd name="connsiteY11" fmla="*/ 892640 h 1071172"/>
              <a:gd name="connsiteX12" fmla="*/ 0 w 1785286"/>
              <a:gd name="connsiteY12" fmla="*/ 178532 h 10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5286" h="1071172">
                <a:moveTo>
                  <a:pt x="0" y="178532"/>
                </a:moveTo>
                <a:cubicBezTo>
                  <a:pt x="0" y="131182"/>
                  <a:pt x="18810" y="85772"/>
                  <a:pt x="52291" y="52291"/>
                </a:cubicBezTo>
                <a:cubicBezTo>
                  <a:pt x="85772" y="18810"/>
                  <a:pt x="131183" y="0"/>
                  <a:pt x="178532" y="0"/>
                </a:cubicBezTo>
                <a:lnTo>
                  <a:pt x="1606754" y="0"/>
                </a:lnTo>
                <a:cubicBezTo>
                  <a:pt x="1654104" y="0"/>
                  <a:pt x="1699514" y="18810"/>
                  <a:pt x="1732995" y="52291"/>
                </a:cubicBezTo>
                <a:cubicBezTo>
                  <a:pt x="1766476" y="85772"/>
                  <a:pt x="1785286" y="131183"/>
                  <a:pt x="1785286" y="178532"/>
                </a:cubicBezTo>
                <a:lnTo>
                  <a:pt x="1785286" y="892640"/>
                </a:lnTo>
                <a:cubicBezTo>
                  <a:pt x="1785286" y="939990"/>
                  <a:pt x="1766476" y="985400"/>
                  <a:pt x="1732995" y="1018881"/>
                </a:cubicBezTo>
                <a:cubicBezTo>
                  <a:pt x="1699514" y="1052362"/>
                  <a:pt x="1654103" y="1071172"/>
                  <a:pt x="1606754" y="1071172"/>
                </a:cubicBezTo>
                <a:lnTo>
                  <a:pt x="178532" y="1071172"/>
                </a:lnTo>
                <a:cubicBezTo>
                  <a:pt x="131182" y="1071172"/>
                  <a:pt x="85772" y="1052362"/>
                  <a:pt x="52291" y="1018881"/>
                </a:cubicBezTo>
                <a:cubicBezTo>
                  <a:pt x="18810" y="985400"/>
                  <a:pt x="0" y="939989"/>
                  <a:pt x="0" y="892640"/>
                </a:cubicBezTo>
                <a:lnTo>
                  <a:pt x="0" y="178532"/>
                </a:lnTo>
                <a:close/>
              </a:path>
            </a:pathLst>
          </a:cu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spcFirstLastPara="0" vert="horz" wrap="square" lIns="200880" tIns="200880" rIns="200880" bIns="200880" numCol="1" spcCol="1270" anchor="ctr" anchorCtr="0">
            <a:noAutofit/>
          </a:bodyPr>
          <a:lstStyle/>
          <a:p>
            <a:pPr algn="ctr" defTabSz="1733550">
              <a:lnSpc>
                <a:spcPct val="90000"/>
              </a:lnSpc>
            </a:pPr>
            <a:r>
              <a:rPr lang="ru-RU" sz="4800" b="1" dirty="0" smtClean="0">
                <a:latin typeface="Arial Black" panose="020B0A04020102020204" pitchFamily="34" charset="0"/>
              </a:rPr>
              <a:t>Благодарю Вас </a:t>
            </a:r>
          </a:p>
          <a:p>
            <a:pPr algn="ctr" defTabSz="1733550">
              <a:lnSpc>
                <a:spcPct val="90000"/>
              </a:lnSpc>
            </a:pPr>
            <a:r>
              <a:rPr lang="ru-RU" sz="4800" b="1" dirty="0" smtClean="0">
                <a:latin typeface="Arial Black" panose="020B0A04020102020204" pitchFamily="34" charset="0"/>
              </a:rPr>
              <a:t>за </a:t>
            </a:r>
            <a:r>
              <a:rPr lang="ru-RU" sz="4800" b="1" dirty="0">
                <a:latin typeface="Arial Black" panose="020B0A04020102020204" pitchFamily="34" charset="0"/>
              </a:rPr>
              <a:t>внимание !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B504D6-F1E3-4F87-AF45-C4E57722A6B3}" type="slidenum">
              <a:rPr lang="ru-RU" smtClean="0"/>
              <a:pPr>
                <a:defRPr/>
              </a:pPr>
              <a:t>56</a:t>
            </a:fld>
            <a:endParaRPr lang="ru-RU" dirty="0"/>
          </a:p>
        </p:txBody>
      </p:sp>
      <p:grpSp>
        <p:nvGrpSpPr>
          <p:cNvPr id="13" name="Группа 12"/>
          <p:cNvGrpSpPr/>
          <p:nvPr/>
        </p:nvGrpSpPr>
        <p:grpSpPr>
          <a:xfrm>
            <a:off x="697741" y="5897015"/>
            <a:ext cx="6396398" cy="734774"/>
            <a:chOff x="1155032" y="5934866"/>
            <a:chExt cx="6396398" cy="734774"/>
          </a:xfrm>
        </p:grpSpPr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1223858" y="5957369"/>
              <a:ext cx="4759746" cy="712271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 vert="horz" lIns="91440" tIns="45720" rIns="91440" bIns="45720" rtlCol="0"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>
                <a:buNone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>
                <a:buNone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15" name="Рисунок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223858" y="6063839"/>
              <a:ext cx="817230" cy="499330"/>
            </a:xfrm>
            <a:prstGeom prst="rect">
              <a:avLst/>
            </a:prstGeom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155032" y="5934866"/>
              <a:ext cx="6396398" cy="29498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9447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 bwMode="white">
          <a:xfrm>
            <a:off x="3206211" y="479871"/>
            <a:ext cx="8395853" cy="5775579"/>
          </a:xfrm>
          <a:prstGeom prst="rect">
            <a:avLst/>
          </a:prstGeo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0" y="3822542"/>
            <a:ext cx="11602064" cy="2177180"/>
          </a:xfrm>
          <a:noFill/>
          <a:effectLst>
            <a:glow rad="228600">
              <a:schemeClr val="accent2">
                <a:satMod val="175000"/>
                <a:alpha val="40000"/>
              </a:schemeClr>
            </a:glow>
            <a:reflection stA="0" endPos="65000" dir="5400000" sy="-100000" algn="bl" rotWithShape="0"/>
            <a:softEdge rad="431800"/>
          </a:effectLst>
          <a:scene3d>
            <a:camera prst="orthographicFront"/>
            <a:lightRig rig="freezing" dir="t"/>
          </a:scene3d>
          <a:sp3d extrusionH="76200">
            <a:bevelT/>
            <a:extrusionClr>
              <a:schemeClr val="accent1">
                <a:lumMod val="75000"/>
              </a:schemeClr>
            </a:extrusionClr>
          </a:sp3d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ru-RU" sz="5400" b="1" i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Сила Профсоюза – </a:t>
            </a:r>
            <a:br>
              <a:rPr lang="ru-RU" sz="5400" b="1" i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5400" b="1" i="1" dirty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5400" b="1" i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1905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                   в его МАССОВОСТИ !</a:t>
            </a:r>
            <a:endParaRPr lang="ru-RU" sz="5400" b="1" i="1" dirty="0">
              <a:ln w="9525">
                <a:solidFill>
                  <a:srgbClr val="0070C0"/>
                </a:solidFill>
                <a:prstDash val="solid"/>
              </a:ln>
              <a:solidFill>
                <a:schemeClr val="bg1"/>
              </a:solidFill>
              <a:effectLst>
                <a:glow rad="190500">
                  <a:schemeClr val="accent1">
                    <a:satMod val="175000"/>
                    <a:alpha val="40000"/>
                  </a:schemeClr>
                </a:glow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Группа 1"/>
          <p:cNvGrpSpPr/>
          <p:nvPr/>
        </p:nvGrpSpPr>
        <p:grpSpPr>
          <a:xfrm>
            <a:off x="368171" y="153386"/>
            <a:ext cx="3429200" cy="1845767"/>
            <a:chOff x="368171" y="153386"/>
            <a:chExt cx="3429200" cy="1845767"/>
          </a:xfrm>
        </p:grpSpPr>
        <p:pic>
          <p:nvPicPr>
            <p:cNvPr id="5" name="Рисунок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68171" y="153386"/>
              <a:ext cx="1442117" cy="881138"/>
            </a:xfrm>
            <a:prstGeom prst="rect">
              <a:avLst/>
            </a:prstGeom>
          </p:spPr>
        </p:pic>
        <p:sp>
          <p:nvSpPr>
            <p:cNvPr id="14" name="Заголовок 6"/>
            <p:cNvSpPr txBox="1">
              <a:spLocks/>
            </p:cNvSpPr>
            <p:nvPr/>
          </p:nvSpPr>
          <p:spPr>
            <a:xfrm>
              <a:off x="368171" y="1219508"/>
              <a:ext cx="3429200" cy="779645"/>
            </a:xfrm>
            <a:prstGeom prst="rect">
              <a:avLst/>
            </a:prstGeom>
            <a:noFill/>
            <a:effectLst>
              <a:glow rad="228600">
                <a:schemeClr val="accent2">
                  <a:satMod val="175000"/>
                  <a:alpha val="40000"/>
                </a:schemeClr>
              </a:glow>
              <a:reflection stA="0" endPos="65000" dir="5400000" sy="-100000" algn="bl" rotWithShape="0"/>
              <a:softEdge rad="431800"/>
            </a:effectLst>
            <a:scene3d>
              <a:camera prst="orthographicFront"/>
              <a:lightRig rig="freezing" dir="t"/>
            </a:scene3d>
            <a:sp3d extrusionH="76200">
              <a:bevelT/>
              <a:extrusionClr>
                <a:schemeClr val="accent1">
                  <a:lumMod val="75000"/>
                </a:schemeClr>
              </a:extrusionClr>
            </a:sp3d>
          </p:spPr>
          <p:txBody>
            <a:bodyPr vert="horz" lIns="91440" tIns="45720" rIns="91440" bIns="45720" rtlCol="0" anchor="ctr">
              <a:normAutofit fontScale="97500"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pPr>
                <a:lnSpc>
                  <a:spcPct val="100000"/>
                </a:lnSpc>
              </a:pPr>
              <a:r>
                <a:rPr lang="ru-RU" sz="1800" b="1" dirty="0" smtClean="0">
                  <a:ln w="9525">
                    <a:solidFill>
                      <a:srgbClr val="0070C0"/>
                    </a:solidFill>
                    <a:prstDash val="solid"/>
                  </a:ln>
                  <a:solidFill>
                    <a:schemeClr val="bg1"/>
                  </a:solidFill>
                  <a:effectLst>
                    <a:glow rad="228600">
                      <a:schemeClr val="accent1">
                        <a:satMod val="175000"/>
                        <a:alpha val="40000"/>
                      </a:schemeClr>
                    </a:glow>
                    <a:outerShdw blurRad="12700" dist="38100" dir="2700000" algn="tl" rotWithShape="0">
                      <a:schemeClr val="accent5">
                        <a:lumMod val="60000"/>
                        <a:lumOff val="40000"/>
                      </a:schemeClr>
                    </a:outerShdw>
                  </a:effectLst>
                  <a:latin typeface="Arial" panose="020B0604020202020204" pitchFamily="34" charset="0"/>
                  <a:cs typeface="Arial" panose="020B0604020202020204" pitchFamily="34" charset="0"/>
                </a:rPr>
                <a:t>Профсоюз работников здравоохранения г. Москвы</a:t>
              </a:r>
            </a:p>
            <a:p>
              <a:pPr>
                <a:lnSpc>
                  <a:spcPct val="100000"/>
                </a:lnSpc>
              </a:pPr>
              <a:endParaRPr lang="ru-RU" sz="1800" b="1" dirty="0" smtClean="0">
                <a:ln w="9525">
                  <a:solidFill>
                    <a:srgbClr val="0070C0"/>
                  </a:solidFill>
                  <a:prstDash val="solid"/>
                </a:ln>
                <a:solidFill>
                  <a:schemeClr val="bg1"/>
                </a:solidFill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57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775312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851" y="90536"/>
            <a:ext cx="12001365" cy="1527726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Реализация </a:t>
            </a:r>
            <a:br>
              <a:rPr lang="ru-RU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</a:br>
            <a:r>
              <a:rPr lang="ru-RU" sz="4100" b="1" dirty="0" smtClean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Указа </a:t>
            </a:r>
            <a:r>
              <a:rPr lang="ru-RU" sz="4100" b="1" dirty="0">
                <a:latin typeface="Arial Black" panose="020B0A040201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Президента РФ от 07.05.2012г. № 597</a:t>
            </a:r>
            <a:r>
              <a:rPr lang="ru-RU" sz="4100" b="1" dirty="0" smtClean="0">
                <a:latin typeface="Arial Black" panose="020B0A04020102020204" pitchFamily="34" charset="0"/>
                <a:cs typeface="Times New Roman" panose="02020603050405020304" pitchFamily="18" charset="0"/>
              </a:rPr>
              <a:t> </a:t>
            </a:r>
            <a:endParaRPr lang="ru-RU" sz="4100" b="1" dirty="0">
              <a:latin typeface="Arial Black" panose="020B0A04020102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608350"/>
            <a:ext cx="10515600" cy="2302755"/>
          </a:xfrm>
          <a:ln w="28575"/>
          <a:effectLst>
            <a:glow rad="1397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pPr algn="just">
              <a:lnSpc>
                <a:spcPct val="150000"/>
              </a:lnSpc>
            </a:pPr>
            <a:r>
              <a:rPr lang="ru-RU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Совершенствование системы оплаты труда работников медицинских организаций государственной системы здравоохранения г. Москвы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pPr/>
              <a:t>6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" y="6280149"/>
            <a:ext cx="5420411" cy="517525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98" y="5957405"/>
              <a:ext cx="4759594" cy="7122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Прямоугольник 9"/>
          <p:cNvSpPr/>
          <p:nvPr/>
        </p:nvSpPr>
        <p:spPr>
          <a:xfrm>
            <a:off x="853694" y="5009617"/>
            <a:ext cx="10515599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 2012 года в России реализуется программа последовательного совершенствования оплаты труда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работников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государственных и муниципальных учреждений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В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целом, она рассчитана на 6 лет (до 2018 года).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38200" y="3926980"/>
            <a:ext cx="1044241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Распоряжение Правительства РФ от 26.11.2012г. № 2190-р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«Программа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поэтапного совершенствования системы оплаты труда в государственных (муниципальных) учреждениях на 2012-2018 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год»</a:t>
            </a:r>
            <a:endParaRPr lang="ru-RU" sz="2400" b="1" dirty="0"/>
          </a:p>
        </p:txBody>
      </p:sp>
    </p:spTree>
    <p:extLst>
      <p:ext uri="{BB962C8B-B14F-4D97-AF65-F5344CB8AC3E}">
        <p14:creationId xmlns:p14="http://schemas.microsoft.com/office/powerpoint/2010/main" val="596758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800">
        <p:circle/>
      </p:transition>
    </mc:Choice>
    <mc:Fallback xmlns="">
      <p:transition spd="slow">
        <p:circl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3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 animBg="1"/>
      <p:bldP spid="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4500" dirty="0">
                <a:latin typeface="Arial Black" panose="020B0A04020102020204" pitchFamily="34" charset="0"/>
              </a:rPr>
              <a:t>Система оплаты труда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marL="0" indent="0" algn="just">
              <a:lnSpc>
                <a:spcPct val="150000"/>
              </a:lnSpc>
              <a:buNone/>
            </a:pP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это 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совокупность норм, определяющих условия и размеры оплаты труда работников учреждений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включая размеры базовых окладов (базовых должностных окладов, базовых ставок заработной платы), окладов (должностных окладов, тарифных ставок), а также выплаты компенсационного и стимулирующего характера, установленных в соответствии с федеральным законодательством,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ТК РФ и </a:t>
            </a:r>
            <a:r>
              <a:rPr lang="ru-RU" dirty="0">
                <a:latin typeface="Times New Roman" panose="02020603050405020304" pitchFamily="18" charset="0"/>
                <a:cs typeface="Times New Roman" panose="02020603050405020304" pitchFamily="18" charset="0"/>
              </a:rPr>
              <a:t>иными нормативными правовыми актами Российской Федерации и города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Москвы.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F3A41F-D75D-48D1-9672-3B7B8AF561EB}" type="slidenum">
              <a:rPr lang="ru-RU" smtClean="0"/>
              <a:t>7</a:t>
            </a:fld>
            <a:endParaRPr lang="ru-RU"/>
          </a:p>
        </p:txBody>
      </p:sp>
      <p:grpSp>
        <p:nvGrpSpPr>
          <p:cNvPr id="5" name="Группа 4"/>
          <p:cNvGrpSpPr>
            <a:grpSpLocks/>
          </p:cNvGrpSpPr>
          <p:nvPr/>
        </p:nvGrpSpPr>
        <p:grpSpPr bwMode="auto">
          <a:xfrm>
            <a:off x="1" y="6280149"/>
            <a:ext cx="5420411" cy="517525"/>
            <a:chOff x="1155032" y="5934866"/>
            <a:chExt cx="6396398" cy="734774"/>
          </a:xfrm>
        </p:grpSpPr>
        <p:sp>
          <p:nvSpPr>
            <p:cNvPr id="6" name="Подзаголовок 2"/>
            <p:cNvSpPr txBox="1">
              <a:spLocks/>
            </p:cNvSpPr>
            <p:nvPr/>
          </p:nvSpPr>
          <p:spPr>
            <a:xfrm>
              <a:off x="1223298" y="5957405"/>
              <a:ext cx="4759594" cy="712235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fontScale="85000" lnSpcReduction="2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7" name="Рисунок 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8" name="Прямая соединительная линия 7"/>
            <p:cNvCxnSpPr/>
            <p:nvPr/>
          </p:nvCxnSpPr>
          <p:spPr>
            <a:xfrm flipV="1">
              <a:off x="1155032" y="5934866"/>
              <a:ext cx="6396398" cy="29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09137989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1"/>
          <p:cNvSpPr txBox="1">
            <a:spLocks/>
          </p:cNvSpPr>
          <p:nvPr/>
        </p:nvSpPr>
        <p:spPr>
          <a:xfrm>
            <a:off x="1524000" y="144462"/>
            <a:ext cx="9144000" cy="1362075"/>
          </a:xfrm>
          <a:prstGeom prst="rect">
            <a:avLst/>
          </a:prstGeom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ctr" fontAlgn="auto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defRPr sz="1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itchFamily="18" charset="0"/>
              </a:defRPr>
            </a:lvl1pPr>
          </a:lstStyle>
          <a:p>
            <a:pPr>
              <a:defRPr/>
            </a:pPr>
            <a:r>
              <a:rPr lang="ru-RU" sz="2400" dirty="0" smtClean="0">
                <a:latin typeface="Arial Black" panose="020B0A04020102020204" pitchFamily="34" charset="0"/>
              </a:rPr>
              <a:t>Системы </a:t>
            </a:r>
            <a:r>
              <a:rPr lang="ru-RU" sz="2400" dirty="0">
                <a:latin typeface="Arial Black" panose="020B0A04020102020204" pitchFamily="34" charset="0"/>
              </a:rPr>
              <a:t>оплаты труда медицинских работников в субъектах Российской </a:t>
            </a:r>
            <a:r>
              <a:rPr lang="ru-RU" sz="2400" dirty="0" smtClean="0">
                <a:latin typeface="Arial Black" panose="020B0A04020102020204" pitchFamily="34" charset="0"/>
              </a:rPr>
              <a:t>Федерации устанавливаются:</a:t>
            </a:r>
          </a:p>
          <a:p>
            <a:pPr>
              <a:defRPr/>
            </a:pP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(Статья </a:t>
            </a:r>
            <a:r>
              <a:rPr lang="ru-RU" sz="2000" b="0" dirty="0">
                <a:latin typeface="Arial" panose="020B0604020202020204" pitchFamily="34" charset="0"/>
                <a:cs typeface="Arial" panose="020B0604020202020204" pitchFamily="34" charset="0"/>
              </a:rPr>
              <a:t>144 ТК </a:t>
            </a:r>
            <a:r>
              <a:rPr lang="ru-RU" sz="2000" b="0" dirty="0" smtClean="0">
                <a:latin typeface="Arial" panose="020B0604020202020204" pitchFamily="34" charset="0"/>
                <a:cs typeface="Arial" panose="020B0604020202020204" pitchFamily="34" charset="0"/>
              </a:rPr>
              <a:t>РФ) </a:t>
            </a:r>
            <a:endParaRPr lang="ru-RU" sz="2300" b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олилиния 21"/>
          <p:cNvSpPr/>
          <p:nvPr/>
        </p:nvSpPr>
        <p:spPr>
          <a:xfrm>
            <a:off x="1866509" y="1743203"/>
            <a:ext cx="7965648" cy="3700208"/>
          </a:xfrm>
          <a:custGeom>
            <a:avLst/>
            <a:gdLst>
              <a:gd name="connsiteX0" fmla="*/ 0 w 1785286"/>
              <a:gd name="connsiteY0" fmla="*/ 178532 h 1071172"/>
              <a:gd name="connsiteX1" fmla="*/ 52291 w 1785286"/>
              <a:gd name="connsiteY1" fmla="*/ 52291 h 1071172"/>
              <a:gd name="connsiteX2" fmla="*/ 178532 w 1785286"/>
              <a:gd name="connsiteY2" fmla="*/ 0 h 1071172"/>
              <a:gd name="connsiteX3" fmla="*/ 1606754 w 1785286"/>
              <a:gd name="connsiteY3" fmla="*/ 0 h 1071172"/>
              <a:gd name="connsiteX4" fmla="*/ 1732995 w 1785286"/>
              <a:gd name="connsiteY4" fmla="*/ 52291 h 1071172"/>
              <a:gd name="connsiteX5" fmla="*/ 1785286 w 1785286"/>
              <a:gd name="connsiteY5" fmla="*/ 178532 h 1071172"/>
              <a:gd name="connsiteX6" fmla="*/ 1785286 w 1785286"/>
              <a:gd name="connsiteY6" fmla="*/ 892640 h 1071172"/>
              <a:gd name="connsiteX7" fmla="*/ 1732995 w 1785286"/>
              <a:gd name="connsiteY7" fmla="*/ 1018881 h 1071172"/>
              <a:gd name="connsiteX8" fmla="*/ 1606754 w 1785286"/>
              <a:gd name="connsiteY8" fmla="*/ 1071172 h 1071172"/>
              <a:gd name="connsiteX9" fmla="*/ 178532 w 1785286"/>
              <a:gd name="connsiteY9" fmla="*/ 1071172 h 1071172"/>
              <a:gd name="connsiteX10" fmla="*/ 52291 w 1785286"/>
              <a:gd name="connsiteY10" fmla="*/ 1018881 h 1071172"/>
              <a:gd name="connsiteX11" fmla="*/ 0 w 1785286"/>
              <a:gd name="connsiteY11" fmla="*/ 892640 h 1071172"/>
              <a:gd name="connsiteX12" fmla="*/ 0 w 1785286"/>
              <a:gd name="connsiteY12" fmla="*/ 178532 h 107117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1785286" h="1071172">
                <a:moveTo>
                  <a:pt x="0" y="178532"/>
                </a:moveTo>
                <a:cubicBezTo>
                  <a:pt x="0" y="131182"/>
                  <a:pt x="18810" y="85772"/>
                  <a:pt x="52291" y="52291"/>
                </a:cubicBezTo>
                <a:cubicBezTo>
                  <a:pt x="85772" y="18810"/>
                  <a:pt x="131183" y="0"/>
                  <a:pt x="178532" y="0"/>
                </a:cubicBezTo>
                <a:lnTo>
                  <a:pt x="1606754" y="0"/>
                </a:lnTo>
                <a:cubicBezTo>
                  <a:pt x="1654104" y="0"/>
                  <a:pt x="1699514" y="18810"/>
                  <a:pt x="1732995" y="52291"/>
                </a:cubicBezTo>
                <a:cubicBezTo>
                  <a:pt x="1766476" y="85772"/>
                  <a:pt x="1785286" y="131183"/>
                  <a:pt x="1785286" y="178532"/>
                </a:cubicBezTo>
                <a:lnTo>
                  <a:pt x="1785286" y="892640"/>
                </a:lnTo>
                <a:cubicBezTo>
                  <a:pt x="1785286" y="939990"/>
                  <a:pt x="1766476" y="985400"/>
                  <a:pt x="1732995" y="1018881"/>
                </a:cubicBezTo>
                <a:cubicBezTo>
                  <a:pt x="1699514" y="1052362"/>
                  <a:pt x="1654103" y="1071172"/>
                  <a:pt x="1606754" y="1071172"/>
                </a:cubicBezTo>
                <a:lnTo>
                  <a:pt x="178532" y="1071172"/>
                </a:lnTo>
                <a:cubicBezTo>
                  <a:pt x="131182" y="1071172"/>
                  <a:pt x="85772" y="1052362"/>
                  <a:pt x="52291" y="1018881"/>
                </a:cubicBezTo>
                <a:cubicBezTo>
                  <a:pt x="18810" y="985400"/>
                  <a:pt x="0" y="939989"/>
                  <a:pt x="0" y="892640"/>
                </a:cubicBezTo>
                <a:lnTo>
                  <a:pt x="0" y="178532"/>
                </a:lnTo>
                <a:close/>
              </a:path>
            </a:pathLst>
          </a:cu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lIns="200880" tIns="200880" rIns="200880" bIns="200880" spcCol="1270" anchor="ctr"/>
          <a:lstStyle/>
          <a:p>
            <a:pPr algn="just" defTabSz="1733550" fontAlgn="auto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lang="ru-RU" sz="2200" dirty="0"/>
              <a:t>     </a:t>
            </a:r>
            <a:r>
              <a:rPr lang="ru-RU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 государственных учреждениях субъектов Российской Федерации </a:t>
            </a:r>
            <a:r>
              <a:rPr lang="ru-RU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коллективными договорами, соглашениями, локальными нормативными актами в соответствии с федеральными законами и иными нормативными правовыми актами Российской Федерации, законами и иными нормативными правовыми актами субъектов Российской </a:t>
            </a:r>
            <a:r>
              <a:rPr lang="ru-RU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Федерации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93855F-966C-48EC-8CBF-3F04B3287B6B}" type="slidenum">
              <a:rPr lang="ru-RU"/>
              <a:pPr>
                <a:defRPr/>
              </a:pPr>
              <a:t>8</a:t>
            </a:fld>
            <a:endParaRPr lang="ru-RU" dirty="0"/>
          </a:p>
        </p:txBody>
      </p:sp>
      <p:grpSp>
        <p:nvGrpSpPr>
          <p:cNvPr id="13" name="Группа 12"/>
          <p:cNvGrpSpPr>
            <a:grpSpLocks/>
          </p:cNvGrpSpPr>
          <p:nvPr/>
        </p:nvGrpSpPr>
        <p:grpSpPr bwMode="auto">
          <a:xfrm>
            <a:off x="381000" y="5995988"/>
            <a:ext cx="6397625" cy="735012"/>
            <a:chOff x="1155032" y="5934866"/>
            <a:chExt cx="6396398" cy="734774"/>
          </a:xfrm>
        </p:grpSpPr>
        <p:sp>
          <p:nvSpPr>
            <p:cNvPr id="14" name="Подзаголовок 2"/>
            <p:cNvSpPr txBox="1">
              <a:spLocks/>
            </p:cNvSpPr>
            <p:nvPr/>
          </p:nvSpPr>
          <p:spPr>
            <a:xfrm>
              <a:off x="1223282" y="5957084"/>
              <a:ext cx="4759999" cy="712556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0422" name="Рисунок 14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6" name="Прямая соединительная линия 15"/>
            <p:cNvCxnSpPr/>
            <p:nvPr/>
          </p:nvCxnSpPr>
          <p:spPr>
            <a:xfrm flipV="1">
              <a:off x="1155032" y="5934866"/>
              <a:ext cx="6396398" cy="301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6146" name="Picture 2" descr="http://argumenti.ru/images/preview/arhnews/07ae85bdf44c6d0274adc4d896c138c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79963" y="4832349"/>
            <a:ext cx="1524000" cy="1524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864458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" dur="2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 animBg="1"/>
      <p:bldP spid="22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1"/>
          <p:cNvSpPr>
            <a:spLocks noGrp="1"/>
          </p:cNvSpPr>
          <p:nvPr>
            <p:ph type="title"/>
          </p:nvPr>
        </p:nvSpPr>
        <p:spPr>
          <a:xfrm>
            <a:off x="3761295" y="433388"/>
            <a:ext cx="7900480" cy="1109662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ru-RU" sz="4000" dirty="0" smtClean="0">
                <a:latin typeface="Arial Black" pitchFamily="34" charset="0"/>
              </a:rPr>
              <a:t>Правовое регулирование на локальном уровне</a:t>
            </a:r>
          </a:p>
        </p:txBody>
      </p:sp>
      <p:grpSp>
        <p:nvGrpSpPr>
          <p:cNvPr id="61442" name="Группа 8"/>
          <p:cNvGrpSpPr>
            <a:grpSpLocks/>
          </p:cNvGrpSpPr>
          <p:nvPr/>
        </p:nvGrpSpPr>
        <p:grpSpPr bwMode="auto">
          <a:xfrm>
            <a:off x="381000" y="6115050"/>
            <a:ext cx="6397625" cy="615950"/>
            <a:chOff x="1155032" y="5934866"/>
            <a:chExt cx="6396398" cy="734774"/>
          </a:xfrm>
        </p:grpSpPr>
        <p:sp>
          <p:nvSpPr>
            <p:cNvPr id="10" name="Подзаголовок 2"/>
            <p:cNvSpPr txBox="1">
              <a:spLocks/>
            </p:cNvSpPr>
            <p:nvPr/>
          </p:nvSpPr>
          <p:spPr>
            <a:xfrm>
              <a:off x="1223282" y="5957591"/>
              <a:ext cx="4759999" cy="712049"/>
            </a:xfrm>
            <a:prstGeom prst="rect">
              <a:avLst/>
            </a:prstGeom>
            <a:noFill/>
            <a:ln>
              <a:noFill/>
            </a:ln>
            <a:effectLst>
              <a:outerShdw blurRad="50800" dist="50800" dir="5400000" algn="ctr" rotWithShape="0">
                <a:srgbClr val="000000">
                  <a:alpha val="31000"/>
                </a:srgbClr>
              </a:outerShdw>
            </a:effectLst>
          </p:spPr>
          <p:txBody>
            <a:bodyPr>
              <a:normAutofit lnSpcReduction="10000"/>
            </a:bodyPr>
            <a:lstStyle>
              <a:lvl1pPr marL="228600" indent="-228600" algn="l" defTabSz="914400" rtl="0" eaLnBrk="1" latinLnBrk="0" hangingPunct="1">
                <a:lnSpc>
                  <a:spcPct val="90000"/>
                </a:lnSpc>
                <a:spcBef>
                  <a:spcPts val="1000"/>
                </a:spcBef>
                <a:buFont typeface="Arial" panose="020B0604020202020204" pitchFamily="34" charset="0"/>
                <a:buChar char="•"/>
                <a:defRPr sz="2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85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143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600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0574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5146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lnSpc>
                  <a:spcPct val="90000"/>
                </a:lnSpc>
                <a:spcBef>
                  <a:spcPts val="500"/>
                </a:spcBef>
                <a:buFont typeface="Arial" panose="020B0604020202020204" pitchFamily="34" charset="0"/>
                <a:buChar char="•"/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en-US" sz="1800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</a:t>
              </a:r>
              <a:r>
                <a:rPr lang="ru-RU" sz="1200" dirty="0" smtClean="0">
                  <a:solidFill>
                    <a:schemeClr val="accent1">
                      <a:lumMod val="75000"/>
                    </a:schemeClr>
                  </a:solidFill>
                </a:rPr>
                <a:t>Профсоюз работников здравоохранения г. Москвы</a:t>
              </a:r>
            </a:p>
            <a:p>
              <a:pPr marL="0" indent="0" fontAlgn="auto">
                <a:spcAft>
                  <a:spcPts val="0"/>
                </a:spcAft>
                <a:buFont typeface="Arial" panose="020B0604020202020204" pitchFamily="34" charset="0"/>
                <a:buNone/>
                <a:defRPr/>
              </a:pPr>
              <a:r>
                <a:rPr lang="ru-RU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                             </a:t>
              </a:r>
              <a:r>
                <a:rPr lang="en-US" sz="1200" b="1" i="1" dirty="0" smtClean="0">
                  <a:solidFill>
                    <a:schemeClr val="accent1">
                      <a:lumMod val="75000"/>
                    </a:schemeClr>
                  </a:solidFill>
                </a:rPr>
                <a:t>MEDPROFSOUZ.RU</a:t>
              </a:r>
              <a:endParaRPr lang="ru-RU" sz="1200" b="1" i="1" dirty="0">
                <a:solidFill>
                  <a:schemeClr val="accent1">
                    <a:lumMod val="75000"/>
                  </a:schemeClr>
                </a:solidFill>
              </a:endParaRPr>
            </a:p>
          </p:txBody>
        </p:sp>
        <p:pic>
          <p:nvPicPr>
            <p:cNvPr id="61452" name="Рисунок 10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223858" y="6063839"/>
              <a:ext cx="817230" cy="49933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2" name="Прямая соединительная линия 11"/>
            <p:cNvCxnSpPr/>
            <p:nvPr/>
          </p:nvCxnSpPr>
          <p:spPr>
            <a:xfrm flipV="1">
              <a:off x="1155032" y="5934866"/>
              <a:ext cx="6396398" cy="303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F8FCE29-4D8A-487F-85E3-87C068704034}" type="slidenum">
              <a:rPr lang="ru-RU"/>
              <a:pPr>
                <a:defRPr/>
              </a:pPr>
              <a:t>9</a:t>
            </a:fld>
            <a:endParaRPr lang="ru-RU"/>
          </a:p>
        </p:txBody>
      </p:sp>
      <p:sp>
        <p:nvSpPr>
          <p:cNvPr id="61453" name="AutoShape 13"/>
          <p:cNvSpPr>
            <a:spLocks noChangeArrowheads="1"/>
          </p:cNvSpPr>
          <p:nvPr/>
        </p:nvSpPr>
        <p:spPr bwMode="auto">
          <a:xfrm>
            <a:off x="3279775" y="1752601"/>
            <a:ext cx="8174038" cy="731837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4" name="AutoShape 14"/>
          <p:cNvSpPr>
            <a:spLocks noChangeArrowheads="1"/>
          </p:cNvSpPr>
          <p:nvPr/>
        </p:nvSpPr>
        <p:spPr bwMode="auto">
          <a:xfrm>
            <a:off x="1073944" y="2683072"/>
            <a:ext cx="8272462" cy="1169988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none" anchor="ctr"/>
          <a:lstStyle/>
          <a:p>
            <a:pPr algn="ctr"/>
            <a:endParaRPr lang="ru-RU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1455" name="AutoShape 15"/>
          <p:cNvSpPr>
            <a:spLocks noChangeArrowheads="1"/>
          </p:cNvSpPr>
          <p:nvPr/>
        </p:nvSpPr>
        <p:spPr bwMode="auto">
          <a:xfrm>
            <a:off x="3175000" y="4106871"/>
            <a:ext cx="8370887" cy="1576387"/>
          </a:xfrm>
          <a:prstGeom prst="roundRect">
            <a:avLst>
              <a:gd name="adj" fmla="val 16667"/>
            </a:avLst>
          </a:prstGeom>
          <a:solidFill>
            <a:srgbClr val="00FF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endParaRPr lang="ru-RU"/>
          </a:p>
        </p:txBody>
      </p:sp>
      <p:sp>
        <p:nvSpPr>
          <p:cNvPr id="61447" name="Text Box 16"/>
          <p:cNvSpPr txBox="1">
            <a:spLocks noChangeArrowheads="1"/>
          </p:cNvSpPr>
          <p:nvPr/>
        </p:nvSpPr>
        <p:spPr bwMode="auto">
          <a:xfrm>
            <a:off x="2433638" y="2095500"/>
            <a:ext cx="73850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ru-RU"/>
          </a:p>
        </p:txBody>
      </p:sp>
      <p:sp>
        <p:nvSpPr>
          <p:cNvPr id="61457" name="Text Box 17"/>
          <p:cNvSpPr txBox="1">
            <a:spLocks noChangeArrowheads="1"/>
          </p:cNvSpPr>
          <p:nvPr/>
        </p:nvSpPr>
        <p:spPr bwMode="auto">
          <a:xfrm>
            <a:off x="4467552" y="1813720"/>
            <a:ext cx="5092700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Коллективный договор</a:t>
            </a:r>
            <a:r>
              <a:rPr lang="ru-RU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</a:p>
        </p:txBody>
      </p:sp>
      <p:sp>
        <p:nvSpPr>
          <p:cNvPr id="61458" name="Text Box 18"/>
          <p:cNvSpPr txBox="1">
            <a:spLocks noChangeArrowheads="1"/>
          </p:cNvSpPr>
          <p:nvPr/>
        </p:nvSpPr>
        <p:spPr bwMode="auto">
          <a:xfrm>
            <a:off x="985003" y="2751129"/>
            <a:ext cx="7724775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Положение об оплате труда работников и иные положения</a:t>
            </a:r>
          </a:p>
        </p:txBody>
      </p:sp>
      <p:sp>
        <p:nvSpPr>
          <p:cNvPr id="61459" name="Text Box 19"/>
          <p:cNvSpPr txBox="1">
            <a:spLocks noChangeArrowheads="1"/>
          </p:cNvSpPr>
          <p:nvPr/>
        </p:nvSpPr>
        <p:spPr bwMode="auto">
          <a:xfrm>
            <a:off x="3175000" y="4108703"/>
            <a:ext cx="8383587" cy="156966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3200" b="1" dirty="0">
                <a:solidFill>
                  <a:srgbClr val="000066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Иные локальные нормативные акты организации, регламентирующие вопросы нормирования и оплаты труда</a:t>
            </a:r>
          </a:p>
        </p:txBody>
      </p:sp>
      <p:pic>
        <p:nvPicPr>
          <p:cNvPr id="8194" name="Picture 2" descr="http://fb.ru/misc/i/gallery/11048/71427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835" y="51897"/>
            <a:ext cx="2578951" cy="1700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661950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2" dur="1000"/>
                                        <p:tgtEl>
                                          <p:spTgt spid="614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500"/>
                            </p:stCondLst>
                            <p:childTnLst>
                              <p:par>
                                <p:cTn id="14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14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2500"/>
                            </p:stCondLst>
                            <p:childTnLst>
                              <p:par>
                                <p:cTn id="18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1000"/>
                                        <p:tgtEl>
                                          <p:spTgt spid="614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35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14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3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1000"/>
                                        <p:tgtEl>
                                          <p:spTgt spid="614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61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61453" grpId="0" animBg="1"/>
      <p:bldP spid="61454" grpId="0" animBg="1"/>
      <p:bldP spid="61455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7346</TotalTime>
  <Words>5021</Words>
  <Application>Microsoft Office PowerPoint</Application>
  <PresentationFormat>Широкоэкранный</PresentationFormat>
  <Paragraphs>654</Paragraphs>
  <Slides>57</Slides>
  <Notes>57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57</vt:i4>
      </vt:variant>
    </vt:vector>
  </HeadingPairs>
  <TitlesOfParts>
    <vt:vector size="69" baseType="lpstr">
      <vt:lpstr>ＭＳ Ｐゴシック</vt:lpstr>
      <vt:lpstr>Arial</vt:lpstr>
      <vt:lpstr>Arial Black</vt:lpstr>
      <vt:lpstr>Calibri</vt:lpstr>
      <vt:lpstr>Calibri Light</vt:lpstr>
      <vt:lpstr>Courier New</vt:lpstr>
      <vt:lpstr>Symbol</vt:lpstr>
      <vt:lpstr>Tahoma</vt:lpstr>
      <vt:lpstr>Times New Roman</vt:lpstr>
      <vt:lpstr>Wingdings</vt:lpstr>
      <vt:lpstr>Wingdings 2</vt:lpstr>
      <vt:lpstr>Тема Office</vt:lpstr>
      <vt:lpstr>Система оплаты труда работников медицинских организаций, подведомственных Департаменту здравоохранения города Москвы</vt:lpstr>
      <vt:lpstr>Пункт 4 Единых рекомендаций по установлению на федеральном, региональном и местном уровнях систем оплаты труда работников государственных и муниципальных учреждений на 2017 год.</vt:lpstr>
      <vt:lpstr>Правовая основа   регулирования системы оплаты труда  в государственных бюджетных учреждениях здравоохранения</vt:lpstr>
      <vt:lpstr>ОТВЕТСТВЕННОСТЬ РАБОТОДАТЕЛЕЙ ЗА НЕВЫПЛАТУ ЗАРАБОТНОЙ ПЛАТЫ</vt:lpstr>
      <vt:lpstr> Федеральный закон от 03.07.2016 года № 272-ФЗ</vt:lpstr>
      <vt:lpstr>Реализация  Указа Президента РФ от 07.05.2012г. № 597 </vt:lpstr>
      <vt:lpstr>Система оплаты труда</vt:lpstr>
      <vt:lpstr>Презентация PowerPoint</vt:lpstr>
      <vt:lpstr>Правовое регулирование на локальном уровне</vt:lpstr>
      <vt:lpstr>Презентация PowerPoint</vt:lpstr>
      <vt:lpstr>Презентация PowerPoint</vt:lpstr>
      <vt:lpstr> Положение  об оплате труда работников </vt:lpstr>
      <vt:lpstr>Презентация PowerPoint</vt:lpstr>
      <vt:lpstr>Презентация PowerPoint</vt:lpstr>
      <vt:lpstr>Презентация PowerPoint</vt:lpstr>
      <vt:lpstr> Структура  системы оплаты труда </vt:lpstr>
      <vt:lpstr>Презентация PowerPoint</vt:lpstr>
      <vt:lpstr>Презентация PowerPoint</vt:lpstr>
      <vt:lpstr> ВНИМАНИЕ!!! </vt:lpstr>
      <vt:lpstr>Приказ Департамента здравоохранения города Москвы от 09.06.2012 № 531  (в ред. приказов ДЗМ от 18.05.2015г. № 387, от 26.12.2016г. № 1033) </vt:lpstr>
      <vt:lpstr>Врачи-терапевты участковые, врачи-педиатры участковые, врачи общей практики (семейные врачи) </vt:lpstr>
      <vt:lpstr>Презентация PowerPoint</vt:lpstr>
      <vt:lpstr>Презентация PowerPoint</vt:lpstr>
      <vt:lpstr>Компенсационные выплаты:</vt:lpstr>
      <vt:lpstr>Оплата труда работников, занятых на работах с вредными и (или) опасными и иными особыми условиями труда. </vt:lpstr>
      <vt:lpstr>Презентация PowerPoint</vt:lpstr>
      <vt:lpstr>Компенсационные выплаты Пункты 7,8 Приложения 3 к приказу Департамента здравоохранения города Москвы от 9 июня 2012 г. № 531 (с изменениями и дополнениями)</vt:lpstr>
      <vt:lpstr>Презентация PowerPoint</vt:lpstr>
      <vt:lpstr>  </vt:lpstr>
      <vt:lpstr>Презентация PowerPoint</vt:lpstr>
      <vt:lpstr>Стимулирующие выплаты:</vt:lpstr>
      <vt:lpstr>Стимулирующие выплаты молодым специалистам</vt:lpstr>
      <vt:lpstr>Стимулирующие выплаты за продолжительность непрерывной работы:</vt:lpstr>
      <vt:lpstr>Профессиональная квалификационная группа «Врачи и провизоры»</vt:lpstr>
      <vt:lpstr>Профессиональная квалификационная группа «Средний медицинский и фармацевтический персонал»</vt:lpstr>
      <vt:lpstr>Профессиональная квалификационная группа «Врачи и провизоры»</vt:lpstr>
      <vt:lpstr>Профессиональная квалификационная группа «Средний медицинский и фармацевтический персонал»</vt:lpstr>
      <vt:lpstr>Профессиональная квалификационная группа «Врачи и провизоры»</vt:lpstr>
      <vt:lpstr>Профессиональная квалификационная группа «Средний медицинский и фармацевтический персонал»</vt:lpstr>
      <vt:lpstr>Приказ Департамента здравоохранения города Москвы от 09.06.2012 № 531  (в ред. приказов ДЗМ от 18.05.2015г. № 387, от 26.12.2016г. № 1033)    </vt:lpstr>
      <vt:lpstr>Презентация PowerPoint</vt:lpstr>
      <vt:lpstr>Презентация PowerPoint</vt:lpstr>
      <vt:lpstr>Рекомендуемый перечень показателей для установления стимулирующих выплат за эффективность, высокие результаты и качество труда медицинских работников:</vt:lpstr>
      <vt:lpstr>Презентация PowerPoint</vt:lpstr>
      <vt:lpstr>Премии и иные стимулирующие выплаты, предусмотренные коллективным договором и (или) локальными нормативными актами учреждения (п. 22 приложения № 3 приказа ДЗМ № 531).</vt:lpstr>
      <vt:lpstr>Презентация PowerPoint</vt:lpstr>
      <vt:lpstr>Действие трудового законодательства и иных актов, содержащих нормы трудового права, во времени (ст. 12 ТК РФ)</vt:lpstr>
      <vt:lpstr>Государственная политика в области регулирования трудовых отношений</vt:lpstr>
      <vt:lpstr>Презентация PowerPoint</vt:lpstr>
      <vt:lpstr>Вопрос: Работодатель установил работнику предельный размер заработной платы. Насколько это правомерно?</vt:lpstr>
      <vt:lpstr>Вопрос: Как устанавливается должностной оклад?</vt:lpstr>
      <vt:lpstr>Вопрос: Возможно ли увеличение должностного оклада врачу при наличии квалификационной категории, полученной на Украине, в Молдове?</vt:lpstr>
      <vt:lpstr>Вопрос: Работник со средним профессиональным образованием после окончания колледжа работал в организации частной системы здравоохранения. Окончил ВУЗ, получил диплом врача и устроился на работу в медицинскую организацию государственной системы здравоохранения. Возраст до 35 лет. Предусмотрена ли ему выплата, как молодому специалисту?</vt:lpstr>
      <vt:lpstr>Вопрос? Предусмотрена ли стимулирующая выплата за стаж непрерывной работы в учреждениях здравоохранения врачу анестезиологу-реаниматологу, у которого после работы в государственной системе здравоохранения (свыше 5 лет) следовала работа в медицинской организации частной системы здравоохранения (ОАО). Дата приема на работу в государственную медицинскую организацию - 07.11.2016г.</vt:lpstr>
      <vt:lpstr>Вопрос: Будет ли предусмотрена стимулирующая выплата за стаж непрерывной работы в учреждениях здравоохранения медицинскому работнику (например, м/с ФТО), у которого после работы в государственной системе здравоохранения (свыше 5 лет) следовала работа в медицинской организации частной системы здравоохранения (ОАО). Дата приема на работу в учреждение здравоохранения - 09.01.2017г.</vt:lpstr>
      <vt:lpstr>Презентация PowerPoint</vt:lpstr>
      <vt:lpstr>       Сила Профсоюза –                       в его МАССОВОСТИ !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Структура делового письма:   • тема письма;  • приветствие;  • текст сообщения (содержание письма);  • заключительная форма вежливости, прощание;  • корпоративный шаблон электронной подписи.</dc:title>
  <dc:creator>Александр</dc:creator>
  <cp:lastModifiedBy>Ольга Манейлова</cp:lastModifiedBy>
  <cp:revision>443</cp:revision>
  <cp:lastPrinted>2017-01-23T07:57:05Z</cp:lastPrinted>
  <dcterms:created xsi:type="dcterms:W3CDTF">2015-07-22T10:26:57Z</dcterms:created>
  <dcterms:modified xsi:type="dcterms:W3CDTF">2017-02-03T07:50:14Z</dcterms:modified>
</cp:coreProperties>
</file>